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Nunito"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75" autoAdjust="0"/>
  </p:normalViewPr>
  <p:slideViewPr>
    <p:cSldViewPr snapToGrid="0">
      <p:cViewPr varScale="1">
        <p:scale>
          <a:sx n="68" d="100"/>
          <a:sy n="68" d="100"/>
        </p:scale>
        <p:origin x="1882"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Charles_Darwin"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Barbara_McClintock" TargetMode="External"/><Relationship Id="rId5" Type="http://schemas.openxmlformats.org/officeDocument/2006/relationships/hyperlink" Target="https://en.wikipedia.org/wiki/Gregor_Mendel" TargetMode="External"/><Relationship Id="rId4" Type="http://schemas.openxmlformats.org/officeDocument/2006/relationships/hyperlink" Target="https://en.wikipedia.org/wiki/Rosalind_Frankli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Charles_Darwi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Barbara_McClintock" TargetMode="External"/><Relationship Id="rId5" Type="http://schemas.openxmlformats.org/officeDocument/2006/relationships/hyperlink" Target="https://en.wikipedia.org/wiki/Gregor_Mendel" TargetMode="External"/><Relationship Id="rId4" Type="http://schemas.openxmlformats.org/officeDocument/2006/relationships/hyperlink" Target="https://en.wikipedia.org/wiki/Rosalind_Frankli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n.wikipedia.org/wiki/Charles_Darwin" TargetMode="External"/><Relationship Id="rId7" Type="http://schemas.openxmlformats.org/officeDocument/2006/relationships/hyperlink" Target="https://evolution.berkeley.edu/evolution-101/mechanisms-the-processes-of-evolution/natural-selec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bbc.co.uk/bitesize/topics/zfj346f/articles/zfbjxg8#zvc2h4j" TargetMode="External"/><Relationship Id="rId5" Type="http://schemas.openxmlformats.org/officeDocument/2006/relationships/hyperlink" Target="https://www.nhm.ac.uk/discover/charles-darwin-most-famous-biologist.html" TargetMode="External"/><Relationship Id="rId4" Type="http://schemas.openxmlformats.org/officeDocument/2006/relationships/hyperlink" Target="https://www.biography.com/scientists/charles-darwi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Charles_Darwin" TargetMode="External"/><Relationship Id="rId7" Type="http://schemas.openxmlformats.org/officeDocument/2006/relationships/hyperlink" Target="https://evolution.berkeley.edu/evolution-101/mechanisms-the-processes-of-evolution/natural-selec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bbc.co.uk/bitesize/topics/zfj346f/articles/zfbjxg8#zvc2h4j" TargetMode="External"/><Relationship Id="rId5" Type="http://schemas.openxmlformats.org/officeDocument/2006/relationships/hyperlink" Target="https://www.nhm.ac.uk/discover/charles-darwin-most-famous-biologist.html" TargetMode="External"/><Relationship Id="rId4" Type="http://schemas.openxmlformats.org/officeDocument/2006/relationships/hyperlink" Target="https://www.biography.com/scientists/charles-darwi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Rosalind_Franklin"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rosalindfranklin.edu/about/facts-figures/dr-rosalind-franklin/" TargetMode="External"/><Relationship Id="rId4" Type="http://schemas.openxmlformats.org/officeDocument/2006/relationships/hyperlink" Target="https://www.biography.com/scientists/rosalind-franklin"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n.wikipedia.org/wiki/Photo_5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hemistrytalk.org/x-ray-crystallography/"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Barbara_McClintoc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cshl.edu/barbara-mcclintock-free-to-discover/" TargetMode="External"/><Relationship Id="rId5" Type="http://schemas.openxmlformats.org/officeDocument/2006/relationships/hyperlink" Target="https://profiles.nlm.nih.gov/spotlight/ll/feature/biographical" TargetMode="External"/><Relationship Id="rId4" Type="http://schemas.openxmlformats.org/officeDocument/2006/relationships/hyperlink" Target="https://www.nobelprize.org/womenwhochangedscience/stories/barbara-mcclintoc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Chromosomal_crossover"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enome.gov/genetics-glossary/Crossing-Over"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e.wikipedia.org/wiki/Barbara_McClintock"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bio.libretexts.org/Bookshelves/Biotechnology/Bio-OER_(CUNY)/12%3A_Tracing_Origins/12.05%3A_Transposon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Gregor_Mende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ature.com/scitable/topicpage/gregor-mendel-and-the-principles-of-inheritance-593/" TargetMode="External"/><Relationship Id="rId5" Type="http://schemas.openxmlformats.org/officeDocument/2006/relationships/hyperlink" Target="https://www.nature.com/scitable/topicpage/gregor-mendel-a-private-scientist-6618227/" TargetMode="External"/><Relationship Id="rId4" Type="http://schemas.openxmlformats.org/officeDocument/2006/relationships/hyperlink" Target="https://www.biography.com/scientists/gregor-mende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St_Thomas%27s_Abbey,_Brno"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ature.com/scitable/topicpage/gregor-mendel-and-the-principles-of-inheritance-593/" TargetMode="External"/><Relationship Id="rId5" Type="http://schemas.openxmlformats.org/officeDocument/2006/relationships/hyperlink" Target="https://www.nature.com/scitable/topicpage/gregor-mendel-a-private-scientist-6618227/" TargetMode="External"/><Relationship Id="rId4" Type="http://schemas.openxmlformats.org/officeDocument/2006/relationships/hyperlink" Target="https://www.biography.com/scientists/gregor-mend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google.com/forms/d/1pclKjealqGiOcQpTJWnhMRbn7YoTyuiNkxya0-PdMpk/edi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Shimer_Class_Chicago.P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5fea3e2e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15fea3e2e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Allow students to pick one of the scientists to research</a:t>
            </a:r>
            <a:br>
              <a:rPr lang="en"/>
            </a:br>
            <a:br>
              <a:rPr lang="en"/>
            </a:br>
            <a:br>
              <a:rPr lang="en"/>
            </a:br>
            <a:r>
              <a:rPr lang="en"/>
              <a:t>Please note that Barbara McClintock is far less known than the others, students may have a harder time finding sources on her on popular biography websites, though she has quite a few good biographies available!</a:t>
            </a:r>
            <a:br>
              <a:rPr lang="en"/>
            </a:br>
            <a:br>
              <a:rPr lang="en"/>
            </a:br>
            <a:r>
              <a:rPr lang="en" u="sng">
                <a:solidFill>
                  <a:schemeClr val="hlink"/>
                </a:solidFill>
                <a:hlinkClick r:id="rId3"/>
              </a:rPr>
              <a:t>https://en.wikipedia.org/wiki/Charles_Darwin</a:t>
            </a:r>
            <a:endParaRPr/>
          </a:p>
          <a:p>
            <a:pPr marL="0" lvl="0" indent="0" algn="l" rtl="0">
              <a:spcBef>
                <a:spcPts val="0"/>
              </a:spcBef>
              <a:spcAft>
                <a:spcPts val="0"/>
              </a:spcAft>
              <a:buNone/>
            </a:pPr>
            <a:r>
              <a:rPr lang="en" u="sng">
                <a:solidFill>
                  <a:schemeClr val="hlink"/>
                </a:solidFill>
                <a:hlinkClick r:id="rId4"/>
              </a:rPr>
              <a:t>https://en.wikipedia.org/wiki/Rosalind_Franklin</a:t>
            </a:r>
            <a:endParaRPr/>
          </a:p>
          <a:p>
            <a:pPr marL="0" lvl="0" indent="0" algn="l" rtl="0">
              <a:spcBef>
                <a:spcPts val="0"/>
              </a:spcBef>
              <a:spcAft>
                <a:spcPts val="0"/>
              </a:spcAft>
              <a:buNone/>
            </a:pPr>
            <a:r>
              <a:rPr lang="en" u="sng">
                <a:solidFill>
                  <a:schemeClr val="hlink"/>
                </a:solidFill>
                <a:hlinkClick r:id="rId5"/>
              </a:rPr>
              <a:t>https://en.wikipedia.org/wiki/Gregor_Mendel</a:t>
            </a:r>
            <a:endParaRPr/>
          </a:p>
          <a:p>
            <a:pPr marL="0" lvl="0" indent="0" algn="l" rtl="0">
              <a:spcBef>
                <a:spcPts val="0"/>
              </a:spcBef>
              <a:spcAft>
                <a:spcPts val="0"/>
              </a:spcAft>
              <a:buNone/>
            </a:pPr>
            <a:r>
              <a:rPr lang="en" u="sng">
                <a:solidFill>
                  <a:schemeClr val="hlink"/>
                </a:solidFill>
                <a:hlinkClick r:id="rId6"/>
              </a:rPr>
              <a:t>https://en.wikipedia.org/wiki/Barbara_McClintock</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1a7a51192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1a7a51192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
            </a:br>
            <a:r>
              <a:rPr lang="en"/>
              <a:t>Allow students to pick one of the scientists to research</a:t>
            </a:r>
            <a:br>
              <a:rPr lang="en"/>
            </a:br>
            <a:br>
              <a:rPr lang="en"/>
            </a:br>
            <a:br>
              <a:rPr lang="en"/>
            </a:br>
            <a:r>
              <a:rPr lang="en"/>
              <a:t>Please note that Barbara McClintock is far less known than the others, students may have a harder time finding sources on her on popular biography websites, though she has quite a few good biographies available!</a:t>
            </a:r>
            <a:br>
              <a:rPr lang="en"/>
            </a:br>
            <a:br>
              <a:rPr lang="en"/>
            </a:br>
            <a:r>
              <a:rPr lang="en" u="sng">
                <a:solidFill>
                  <a:schemeClr val="hlink"/>
                </a:solidFill>
                <a:hlinkClick r:id="rId3"/>
              </a:rPr>
              <a:t>https://en.wikipedia.org/wiki/Charles_Darwin</a:t>
            </a:r>
            <a:endParaRPr/>
          </a:p>
          <a:p>
            <a:pPr marL="0" lvl="0" indent="0" algn="l" rtl="0">
              <a:spcBef>
                <a:spcPts val="0"/>
              </a:spcBef>
              <a:spcAft>
                <a:spcPts val="0"/>
              </a:spcAft>
              <a:buNone/>
            </a:pPr>
            <a:r>
              <a:rPr lang="en" u="sng">
                <a:solidFill>
                  <a:schemeClr val="hlink"/>
                </a:solidFill>
                <a:hlinkClick r:id="rId4"/>
              </a:rPr>
              <a:t>https://en.wikipedia.org/wiki/Rosalind_Franklin</a:t>
            </a:r>
            <a:endParaRPr/>
          </a:p>
          <a:p>
            <a:pPr marL="0" lvl="0" indent="0" algn="l" rtl="0">
              <a:spcBef>
                <a:spcPts val="0"/>
              </a:spcBef>
              <a:spcAft>
                <a:spcPts val="0"/>
              </a:spcAft>
              <a:buNone/>
            </a:pPr>
            <a:r>
              <a:rPr lang="en" u="sng">
                <a:solidFill>
                  <a:schemeClr val="hlink"/>
                </a:solidFill>
                <a:hlinkClick r:id="rId5"/>
              </a:rPr>
              <a:t>https://en.wikipedia.org/wiki/Gregor_Mendel</a:t>
            </a:r>
            <a:endParaRPr/>
          </a:p>
          <a:p>
            <a:pPr marL="0" lvl="0" indent="0" algn="l" rtl="0">
              <a:spcBef>
                <a:spcPts val="0"/>
              </a:spcBef>
              <a:spcAft>
                <a:spcPts val="0"/>
              </a:spcAft>
              <a:buNone/>
            </a:pPr>
            <a:r>
              <a:rPr lang="en" u="sng">
                <a:solidFill>
                  <a:schemeClr val="hlink"/>
                </a:solidFill>
                <a:hlinkClick r:id="rId6"/>
              </a:rPr>
              <a:t>https://en.wikipedia.org/wiki/Barbara_McClintock</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15fea3e2e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15fea3e2e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list of all the suggested items on their poster, feel free to add or remove requirements as you see fit.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15fea3e2e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15fea3e2e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Leave this page up for students to reference, if students don’t have access to computers, replace “Websites to Visit” with other resources they can browse to find information!</a:t>
            </a:r>
            <a:br>
              <a:rPr lang="en"/>
            </a:br>
            <a:br>
              <a:rPr lang="en"/>
            </a:br>
            <a:r>
              <a:rPr lang="en"/>
              <a:t>You feel free to iterate how much you don’t want wikipedia as a source however strongly you feel is necessary.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5fea3e2e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15fea3e2ec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5fea3e2e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15fea3e2e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https://en.wikipedia.org/wiki/Charles_Darwin</a:t>
            </a:r>
            <a:br>
              <a:rPr lang="en">
                <a:solidFill>
                  <a:schemeClr val="dk1"/>
                </a:solidFill>
              </a:rPr>
            </a:br>
            <a:br>
              <a:rPr lang="en">
                <a:solidFill>
                  <a:schemeClr val="dk1"/>
                </a:solidFill>
              </a:rPr>
            </a:br>
            <a:r>
              <a:rPr lang="en">
                <a:solidFill>
                  <a:schemeClr val="dk1"/>
                </a:solidFill>
              </a:rPr>
              <a:t>Good sources in case you need them:</a:t>
            </a:r>
            <a:br>
              <a:rPr lang="en">
                <a:solidFill>
                  <a:schemeClr val="dk1"/>
                </a:solidFill>
              </a:rPr>
            </a:br>
            <a:r>
              <a:rPr lang="en" u="sng">
                <a:solidFill>
                  <a:schemeClr val="hlink"/>
                </a:solidFill>
                <a:hlinkClick r:id="rId4"/>
              </a:rPr>
              <a:t>https://www.biography.com/scientists/charles-darwin</a:t>
            </a:r>
            <a:endParaRPr>
              <a:solidFill>
                <a:schemeClr val="dk1"/>
              </a:solidFill>
            </a:endParaRPr>
          </a:p>
          <a:p>
            <a:pPr marL="0" lvl="0" indent="0" algn="l" rtl="0">
              <a:spcBef>
                <a:spcPts val="0"/>
              </a:spcBef>
              <a:spcAft>
                <a:spcPts val="0"/>
              </a:spcAft>
              <a:buNone/>
            </a:pPr>
            <a:r>
              <a:rPr lang="en" u="sng">
                <a:solidFill>
                  <a:schemeClr val="hlink"/>
                </a:solidFill>
                <a:hlinkClick r:id="rId5"/>
              </a:rPr>
              <a:t>https://www.nhm.ac.uk/discover/charles-darwin-most-famous-biologist.html</a:t>
            </a:r>
            <a:endParaRPr>
              <a:solidFill>
                <a:schemeClr val="dk1"/>
              </a:solidFill>
            </a:endParaRPr>
          </a:p>
          <a:p>
            <a:pPr marL="0" lvl="0" indent="0" algn="l" rtl="0">
              <a:spcBef>
                <a:spcPts val="0"/>
              </a:spcBef>
              <a:spcAft>
                <a:spcPts val="0"/>
              </a:spcAft>
              <a:buNone/>
            </a:pPr>
            <a:r>
              <a:rPr lang="en" u="sng">
                <a:solidFill>
                  <a:schemeClr val="hlink"/>
                </a:solidFill>
                <a:hlinkClick r:id="rId6"/>
              </a:rPr>
              <a:t>https://www.bbc.co.uk/bitesize/topics/zfj346f/articles/zfbjxg8#zvc2h4j</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On natural selection: </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7"/>
              </a:rPr>
              <a:t>https://evolution.berkeley.edu/evolution-101/mechanisms-the-processes-of-evolution/natural-selection/</a:t>
            </a:r>
            <a:r>
              <a:rPr lang="en">
                <a:solidFill>
                  <a:schemeClr val="dk1"/>
                </a:solidFill>
              </a:rPr>
              <a:t>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15fea3e2e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15fea3e2e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https://en.wikipedia.org/wiki/Charles_Darwin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Good sources in case you need them:</a:t>
            </a:r>
            <a:br>
              <a:rPr lang="en">
                <a:solidFill>
                  <a:schemeClr val="dk1"/>
                </a:solidFill>
              </a:rPr>
            </a:br>
            <a:r>
              <a:rPr lang="en" u="sng">
                <a:solidFill>
                  <a:schemeClr val="hlink"/>
                </a:solidFill>
                <a:hlinkClick r:id="rId4"/>
              </a:rPr>
              <a:t>https://www.biography.com/scientists/charles-darwin</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https://www.nhm.ac.uk/discover/charles-darwin-most-famous-biologist.html</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6"/>
              </a:rPr>
              <a:t>https://www.bbc.co.uk/bitesize/topics/zfj346f/articles/zfbjxg8#zvc2h4j</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 natural selection: </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7"/>
              </a:rPr>
              <a:t>https://evolution.berkeley.edu/evolution-101/mechanisms-the-processes-of-evolution/natural-selection/</a:t>
            </a:r>
            <a:r>
              <a:rPr lang="en">
                <a:solidFill>
                  <a:schemeClr val="dk1"/>
                </a:solidFill>
              </a:rPr>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15fea3e2e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15fea3e2e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https://en.wikipedia.org/wiki/Rosalind_Franklin</a:t>
            </a:r>
            <a:endParaRPr/>
          </a:p>
          <a:p>
            <a:pPr marL="0" lvl="0" indent="0" algn="l" rtl="0">
              <a:spcBef>
                <a:spcPts val="0"/>
              </a:spcBef>
              <a:spcAft>
                <a:spcPts val="0"/>
              </a:spcAft>
              <a:buNone/>
            </a:pPr>
            <a:br>
              <a:rPr lang="en"/>
            </a:br>
            <a:r>
              <a:rPr lang="en"/>
              <a:t>Resource on Rosalind Franklin’s life</a:t>
            </a:r>
            <a:endParaRPr/>
          </a:p>
          <a:p>
            <a:pPr marL="0" lvl="0" indent="0" algn="l" rtl="0">
              <a:spcBef>
                <a:spcPts val="0"/>
              </a:spcBef>
              <a:spcAft>
                <a:spcPts val="0"/>
              </a:spcAft>
              <a:buNone/>
            </a:pPr>
            <a:r>
              <a:rPr lang="en" u="sng">
                <a:solidFill>
                  <a:schemeClr val="hlink"/>
                </a:solidFill>
                <a:hlinkClick r:id="rId4"/>
              </a:rPr>
              <a:t>https://www.biography.com/scientists/rosalind-franklin</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https://www.rosalindfranklin.edu/about/facts-figures/dr-rosalind-franklin/</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15fea3e2e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15fea3e2e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https://en.wikipedia.org/wiki/Photo_51</a:t>
            </a:r>
            <a:r>
              <a:rPr lang="en"/>
              <a:t> </a:t>
            </a:r>
            <a:endParaRPr/>
          </a:p>
          <a:p>
            <a:pPr marL="0" lvl="0" indent="0" algn="l" rtl="0">
              <a:spcBef>
                <a:spcPts val="0"/>
              </a:spcBef>
              <a:spcAft>
                <a:spcPts val="0"/>
              </a:spcAft>
              <a:buNone/>
            </a:pPr>
            <a:r>
              <a:rPr lang="en"/>
              <a:t>X ray crystallography resource</a:t>
            </a:r>
            <a:endParaRPr/>
          </a:p>
          <a:p>
            <a:pPr marL="0" lvl="0" indent="0" algn="l" rtl="0">
              <a:spcBef>
                <a:spcPts val="0"/>
              </a:spcBef>
              <a:spcAft>
                <a:spcPts val="0"/>
              </a:spcAft>
              <a:buNone/>
            </a:pPr>
            <a:r>
              <a:rPr lang="en" u="sng">
                <a:solidFill>
                  <a:schemeClr val="hlink"/>
                </a:solidFill>
                <a:hlinkClick r:id="rId4"/>
              </a:rPr>
              <a:t>https://chemistrytalk.org/x-ray-crystallography/</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15fea3e2e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15fea3e2ec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https://en.wikipedia.org/wiki/Barbara_McClintock</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Sources:</a:t>
            </a:r>
            <a:endParaRPr/>
          </a:p>
          <a:p>
            <a:pPr marL="0" lvl="0" indent="0" algn="l" rtl="0">
              <a:spcBef>
                <a:spcPts val="0"/>
              </a:spcBef>
              <a:spcAft>
                <a:spcPts val="0"/>
              </a:spcAft>
              <a:buNone/>
            </a:pPr>
            <a:r>
              <a:rPr lang="en" u="sng">
                <a:solidFill>
                  <a:schemeClr val="hlink"/>
                </a:solidFill>
                <a:hlinkClick r:id="rId4"/>
              </a:rPr>
              <a:t>https://www.nobelprize.org/womenwhochangedscience/stories/barbara-mcclintock</a:t>
            </a:r>
            <a:endParaRPr/>
          </a:p>
          <a:p>
            <a:pPr marL="0" lvl="0" indent="0" algn="l" rtl="0">
              <a:spcBef>
                <a:spcPts val="0"/>
              </a:spcBef>
              <a:spcAft>
                <a:spcPts val="0"/>
              </a:spcAft>
              <a:buNone/>
            </a:pPr>
            <a:r>
              <a:rPr lang="en" u="sng">
                <a:solidFill>
                  <a:schemeClr val="hlink"/>
                </a:solidFill>
                <a:hlinkClick r:id="rId5"/>
              </a:rPr>
              <a:t>https://profiles.nlm.nih.gov/spotlight/ll/feature/biographical</a:t>
            </a:r>
            <a:endParaRPr/>
          </a:p>
          <a:p>
            <a:pPr marL="0" lvl="0" indent="0" algn="l" rtl="0">
              <a:spcBef>
                <a:spcPts val="0"/>
              </a:spcBef>
              <a:spcAft>
                <a:spcPts val="0"/>
              </a:spcAft>
              <a:buNone/>
            </a:pPr>
            <a:r>
              <a:rPr lang="en" u="sng">
                <a:solidFill>
                  <a:schemeClr val="hlink"/>
                </a:solidFill>
                <a:hlinkClick r:id="rId6"/>
              </a:rPr>
              <a:t>https://www.cshl.edu/barbara-mcclintock-free-to-discover/</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15fea3e2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15fea3e2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https://www.youtube.com/watch?v=MvuYATh7Y74</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15fea3e2ec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15fea3e2e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https://en.wikipedia.org/wiki/Chromosomal_crossover</a:t>
            </a:r>
            <a:endParaRPr/>
          </a:p>
          <a:p>
            <a:pPr marL="0" lvl="0" indent="0" algn="l" rtl="0">
              <a:spcBef>
                <a:spcPts val="0"/>
              </a:spcBef>
              <a:spcAft>
                <a:spcPts val="0"/>
              </a:spcAft>
              <a:buNone/>
            </a:pPr>
            <a:br>
              <a:rPr lang="en"/>
            </a:br>
            <a:br>
              <a:rPr lang="en"/>
            </a:br>
            <a:r>
              <a:rPr lang="en"/>
              <a:t>Source on Crossing over</a:t>
            </a:r>
            <a:endParaRPr/>
          </a:p>
          <a:p>
            <a:pPr marL="0" lvl="0" indent="0" algn="l" rtl="0">
              <a:spcBef>
                <a:spcPts val="0"/>
              </a:spcBef>
              <a:spcAft>
                <a:spcPts val="0"/>
              </a:spcAft>
              <a:buNone/>
            </a:pPr>
            <a:r>
              <a:rPr lang="en" u="sng">
                <a:solidFill>
                  <a:schemeClr val="hlink"/>
                </a:solidFill>
                <a:hlinkClick r:id="rId4"/>
              </a:rPr>
              <a:t>https://www.genome.gov/genetics-glossary/Crossing-Over</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5fea3e2e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15fea3e2ec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ighlight>
                  <a:schemeClr val="accent4"/>
                </a:highlight>
                <a:hlinkClick r:id="rId3"/>
              </a:rPr>
              <a:t>https://de.wikipedia.org/wiki/Barbara_McClintock</a:t>
            </a:r>
            <a:r>
              <a:rPr lang="en">
                <a:highlight>
                  <a:schemeClr val="accent4"/>
                </a:highlight>
              </a:rPr>
              <a:t> (HEY ME THIS IS DUTCH WIKIPEDIA. YES CITE THIS SEPERATELY)</a:t>
            </a:r>
            <a:endParaRPr>
              <a:highlight>
                <a:schemeClr val="accent4"/>
              </a:highlight>
            </a:endParaRPr>
          </a:p>
          <a:p>
            <a:pPr marL="0" lvl="0" indent="0" algn="l" rtl="0">
              <a:spcBef>
                <a:spcPts val="0"/>
              </a:spcBef>
              <a:spcAft>
                <a:spcPts val="0"/>
              </a:spcAft>
              <a:buNone/>
            </a:pPr>
            <a:endParaRPr/>
          </a:p>
          <a:p>
            <a:pPr marL="0" lvl="0" indent="0" algn="l" rtl="0">
              <a:spcBef>
                <a:spcPts val="0"/>
              </a:spcBef>
              <a:spcAft>
                <a:spcPts val="0"/>
              </a:spcAft>
              <a:buNone/>
            </a:pPr>
            <a:r>
              <a:rPr lang="en"/>
              <a:t>Note to teachers:</a:t>
            </a:r>
            <a:endParaRPr/>
          </a:p>
          <a:p>
            <a:pPr marL="0" lvl="0" indent="0" algn="l" rtl="0">
              <a:spcBef>
                <a:spcPts val="0"/>
              </a:spcBef>
              <a:spcAft>
                <a:spcPts val="0"/>
              </a:spcAft>
              <a:buNone/>
            </a:pPr>
            <a:endParaRPr/>
          </a:p>
          <a:p>
            <a:pPr marL="0" lvl="0" indent="0" algn="l" rtl="0">
              <a:spcBef>
                <a:spcPts val="0"/>
              </a:spcBef>
              <a:spcAft>
                <a:spcPts val="0"/>
              </a:spcAft>
              <a:buNone/>
            </a:pPr>
            <a:r>
              <a:rPr lang="en"/>
              <a:t>Transposons are very advanced, especially for your students, this is NOT a standard your students need to know for testing, but it is interesting and may help your students understand how complicated genetics is. </a:t>
            </a:r>
            <a:endParaRPr/>
          </a:p>
          <a:p>
            <a:pPr marL="0" lvl="0" indent="0" algn="l" rtl="0">
              <a:spcBef>
                <a:spcPts val="0"/>
              </a:spcBef>
              <a:spcAft>
                <a:spcPts val="0"/>
              </a:spcAft>
              <a:buNone/>
            </a:pPr>
            <a:endParaRPr/>
          </a:p>
          <a:p>
            <a:pPr marL="0" lvl="0" indent="0" algn="l" rtl="0">
              <a:spcBef>
                <a:spcPts val="0"/>
              </a:spcBef>
              <a:spcAft>
                <a:spcPts val="0"/>
              </a:spcAft>
              <a:buNone/>
            </a:pPr>
            <a:r>
              <a:rPr lang="en"/>
              <a:t>With that said I wish you luck, here are some resources on it</a:t>
            </a:r>
            <a:endParaRPr/>
          </a:p>
          <a:p>
            <a:pPr marL="0" lvl="0" indent="0" algn="l" rtl="0">
              <a:spcBef>
                <a:spcPts val="0"/>
              </a:spcBef>
              <a:spcAft>
                <a:spcPts val="0"/>
              </a:spcAft>
              <a:buNone/>
            </a:pPr>
            <a:r>
              <a:rPr lang="en" u="sng">
                <a:solidFill>
                  <a:schemeClr val="hlink"/>
                </a:solidFill>
                <a:hlinkClick r:id="rId4"/>
              </a:rPr>
              <a:t>https://bio.libretexts.org/Bookshelves/Biotechnology/Bio-OER_(CUNY)/12%3A_Tracing_Origins/12.05%3A_Transposons</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15fea3e2e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15fea3e2ec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https://en.wikipedia.org/wiki/Gregor_Mendel</a:t>
            </a:r>
            <a:br>
              <a:rPr lang="en"/>
            </a:br>
            <a:br>
              <a:rPr lang="en"/>
            </a:br>
            <a:r>
              <a:rPr lang="en"/>
              <a:t>Mendel Sources</a:t>
            </a:r>
            <a:endParaRPr/>
          </a:p>
          <a:p>
            <a:pPr marL="0" lvl="0" indent="0" algn="l" rtl="0">
              <a:spcBef>
                <a:spcPts val="0"/>
              </a:spcBef>
              <a:spcAft>
                <a:spcPts val="0"/>
              </a:spcAft>
              <a:buNone/>
            </a:pPr>
            <a:r>
              <a:rPr lang="en" u="sng">
                <a:solidFill>
                  <a:schemeClr val="hlink"/>
                </a:solidFill>
                <a:hlinkClick r:id="rId4"/>
              </a:rPr>
              <a:t>https://www.biography.com/scientists/gregor-mendel</a:t>
            </a:r>
            <a:endParaRPr/>
          </a:p>
          <a:p>
            <a:pPr marL="0" lvl="0" indent="0" algn="l" rtl="0">
              <a:spcBef>
                <a:spcPts val="0"/>
              </a:spcBef>
              <a:spcAft>
                <a:spcPts val="0"/>
              </a:spcAft>
              <a:buNone/>
            </a:pPr>
            <a:r>
              <a:rPr lang="en" u="sng">
                <a:solidFill>
                  <a:schemeClr val="hlink"/>
                </a:solidFill>
                <a:hlinkClick r:id="rId5"/>
              </a:rPr>
              <a:t>https://www.nature.com/scitable/topicpage/gregor-mendel-a-private-scientist-6618227/</a:t>
            </a:r>
            <a:endParaRPr/>
          </a:p>
          <a:p>
            <a:pPr marL="0" lvl="0" indent="0" algn="l" rtl="0">
              <a:spcBef>
                <a:spcPts val="0"/>
              </a:spcBef>
              <a:spcAft>
                <a:spcPts val="0"/>
              </a:spcAft>
              <a:buNone/>
            </a:pPr>
            <a:endParaRPr/>
          </a:p>
          <a:p>
            <a:pPr marL="0" lvl="0" indent="0" algn="l" rtl="0">
              <a:spcBef>
                <a:spcPts val="0"/>
              </a:spcBef>
              <a:spcAft>
                <a:spcPts val="0"/>
              </a:spcAft>
              <a:buNone/>
            </a:pPr>
            <a:r>
              <a:rPr lang="en"/>
              <a:t>Mendelian inheritance</a:t>
            </a:r>
            <a:endParaRPr/>
          </a:p>
          <a:p>
            <a:pPr marL="0" lvl="0" indent="0" algn="l" rtl="0">
              <a:spcBef>
                <a:spcPts val="0"/>
              </a:spcBef>
              <a:spcAft>
                <a:spcPts val="0"/>
              </a:spcAft>
              <a:buNone/>
            </a:pPr>
            <a:r>
              <a:rPr lang="en" u="sng">
                <a:solidFill>
                  <a:schemeClr val="hlink"/>
                </a:solidFill>
                <a:hlinkClick r:id="rId6"/>
              </a:rPr>
              <a:t>https://www.nature.com/scitable/topicpage/gregor-mendel-and-the-principles-of-inheritance-593/</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15fea3e2ec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15fea3e2ec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https://en.wikipedia.org/wiki/St_Thomas%27s_Abbey,_Brno</a:t>
            </a:r>
            <a:endParaRPr/>
          </a:p>
          <a:p>
            <a:pPr marL="0" lvl="0" indent="0" algn="l" rtl="0">
              <a:spcBef>
                <a:spcPts val="0"/>
              </a:spcBef>
              <a:spcAft>
                <a:spcPts val="0"/>
              </a:spcAft>
              <a:buClr>
                <a:schemeClr val="dk1"/>
              </a:buClr>
              <a:buSzPts val="1100"/>
              <a:buFont typeface="Arial"/>
              <a:buNone/>
            </a:pPr>
            <a:r>
              <a:rPr lang="en">
                <a:solidFill>
                  <a:schemeClr val="dk1"/>
                </a:solidFill>
              </a:rPr>
              <a:t>Mendel Sources</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https://www.biography.com/scientists/gregor-mendel</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https://www.nature.com/scitable/topicpage/gregor-mendel-a-private-scientist-6618227/</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Mendelian inheritance</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6"/>
              </a:rPr>
              <a:t>https://www.nature.com/scitable/topicpage/gregor-mendel-and-the-principles-of-inheritance-593/</a:t>
            </a:r>
            <a:r>
              <a:rPr lang="en">
                <a:solidFill>
                  <a:schemeClr val="dk1"/>
                </a:solidFill>
              </a:rPr>
              <a:t>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1cd01708b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1cd01708b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rest of the slides are designed to be used in your lesson plan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1a7a51192e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1a7a51192e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probably recommended you grade posters after the judging period, but this is a great time to get a quick first pass and get a few done, and ask questions, while students hang up and look at each others posters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1a7a51192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1a7a51192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probably recommended you grade posters after the judging period, but this is a great time to get a quick first pass and get a few done, and ask questions, while students hang up and look at each others posters</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https://docs.google.com/forms/d/1pclKjealqGiOcQpTJWnhMRbn7YoTyuiNkxya0-PdMpk/edit</a:t>
            </a:r>
            <a:r>
              <a:rPr lang="en"/>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Illustrations by geralt and athree23 via Pixabay</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0d32833f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20d32833f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1a7a51192e_0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1a7a51192e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Illustrations by sttimm via Pixabay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1a7a51192e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1a7a51192e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Illustrations by geralt via Pixabay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a7a51192e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1a7a51192e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1a7a51192e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1a7a51192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students discuss questions with table group</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hlinkClick r:id="rId3"/>
              </a:rPr>
              <a:t>File:Shimer Class Chicago.PNG - Wikimedia Commons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20d32833f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20d32833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Have students discuss questions with table group. There is no right or wrong answers for this.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solidFill>
                  <a:schemeClr val="dk1"/>
                </a:solidFill>
              </a:rPr>
              <a:t>Illustrations by </a:t>
            </a:r>
            <a:r>
              <a:rPr lang="en-US" dirty="0" err="1">
                <a:solidFill>
                  <a:schemeClr val="dk1"/>
                </a:solidFill>
              </a:rPr>
              <a:t>geralt</a:t>
            </a:r>
            <a:r>
              <a:rPr lang="en-US" dirty="0">
                <a:solidFill>
                  <a:schemeClr val="dk1"/>
                </a:solidFill>
              </a:rPr>
              <a:t> via </a:t>
            </a:r>
            <a:r>
              <a:rPr lang="en-US" dirty="0" err="1">
                <a:solidFill>
                  <a:schemeClr val="dk1"/>
                </a:solidFill>
              </a:rPr>
              <a:t>Pixabay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1a7a51192e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1a7a51192e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Ladies and gentlemen, welcome to the inaugural Golden DNA Award! This prestigious honor celebrates the groundbreaking contributions of scientists who have unlocked the mysteries of DNA and revolutionized our understanding of genetics. Each nominee has left an indelible mark on science and society, pushing the boundaries of discovery and innovation.</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r>
              <a:rPr lang="en" dirty="0"/>
              <a:t>Now it’s your turn to play a role in history! Each of you will become an advocate for one of these brilliant scientists. Your mission is to research your chosen nominee and create a persuasive poster that showcases their achievements, contributions to the field, and lasting impact on science and humanity.</a:t>
            </a:r>
            <a:endParaRPr dirty="0"/>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1a7a5119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1a7a5119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biography.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askabiologist.asu.edu/explore" TargetMode="External"/><Relationship Id="rId4" Type="http://schemas.openxmlformats.org/officeDocument/2006/relationships/hyperlink" Target="http://nobelprize.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MvuYATh7Y74"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kxGWsHYITAw"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5" name="Picture 4" descr="A group of colorful icons with ribbons&#10;&#10;AI-generated content may be incorrect.">
            <a:extLst>
              <a:ext uri="{FF2B5EF4-FFF2-40B4-BE49-F238E27FC236}">
                <a16:creationId xmlns:a16="http://schemas.microsoft.com/office/drawing/2014/main" id="{105A02E7-B661-2FFE-90B3-E587E925E356}"/>
              </a:ext>
            </a:extLst>
          </p:cNvPr>
          <p:cNvPicPr>
            <a:picLocks noChangeAspect="1"/>
          </p:cNvPicPr>
          <p:nvPr/>
        </p:nvPicPr>
        <p:blipFill>
          <a:blip r:embed="rId3"/>
          <a:stretch>
            <a:fillRect/>
          </a:stretch>
        </p:blipFill>
        <p:spPr>
          <a:xfrm>
            <a:off x="1840757" y="1008386"/>
            <a:ext cx="5462485" cy="28837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2"/>
          <p:cNvPicPr preferRelativeResize="0"/>
          <p:nvPr/>
        </p:nvPicPr>
        <p:blipFill>
          <a:blip r:embed="rId3">
            <a:alphaModFix/>
          </a:blip>
          <a:stretch>
            <a:fillRect/>
          </a:stretch>
        </p:blipFill>
        <p:spPr>
          <a:xfrm>
            <a:off x="1340504" y="1524000"/>
            <a:ext cx="2074858" cy="2728762"/>
          </a:xfrm>
          <a:prstGeom prst="rect">
            <a:avLst/>
          </a:prstGeom>
          <a:noFill/>
          <a:ln>
            <a:noFill/>
          </a:ln>
        </p:spPr>
      </p:pic>
      <p:pic>
        <p:nvPicPr>
          <p:cNvPr id="193" name="Google Shape;193;p22"/>
          <p:cNvPicPr preferRelativeResize="0"/>
          <p:nvPr/>
        </p:nvPicPr>
        <p:blipFill>
          <a:blip r:embed="rId4">
            <a:alphaModFix/>
          </a:blip>
          <a:stretch>
            <a:fillRect/>
          </a:stretch>
        </p:blipFill>
        <p:spPr>
          <a:xfrm>
            <a:off x="5759337" y="1524000"/>
            <a:ext cx="2249659" cy="2729096"/>
          </a:xfrm>
          <a:prstGeom prst="rect">
            <a:avLst/>
          </a:prstGeom>
          <a:noFill/>
          <a:ln>
            <a:noFill/>
          </a:ln>
        </p:spPr>
      </p:pic>
      <p:sp>
        <p:nvSpPr>
          <p:cNvPr id="194" name="Google Shape;194;p22"/>
          <p:cNvSpPr txBox="1">
            <a:spLocks noGrp="1"/>
          </p:cNvSpPr>
          <p:nvPr>
            <p:ph type="title"/>
          </p:nvPr>
        </p:nvSpPr>
        <p:spPr>
          <a:xfrm>
            <a:off x="819150" y="804834"/>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The Nominees - Part 1</a:t>
            </a:r>
            <a:endParaRPr dirty="0"/>
          </a:p>
        </p:txBody>
      </p:sp>
      <p:sp>
        <p:nvSpPr>
          <p:cNvPr id="195" name="Google Shape;195;p22"/>
          <p:cNvSpPr txBox="1"/>
          <p:nvPr/>
        </p:nvSpPr>
        <p:spPr>
          <a:xfrm>
            <a:off x="1302800" y="4286250"/>
            <a:ext cx="2639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2"/>
                </a:solidFill>
                <a:latin typeface="Calibri"/>
                <a:ea typeface="Calibri"/>
                <a:cs typeface="Calibri"/>
                <a:sym typeface="Calibri"/>
              </a:rPr>
              <a:t>Charles Darwin</a:t>
            </a:r>
            <a:endParaRPr sz="2500">
              <a:solidFill>
                <a:schemeClr val="dk2"/>
              </a:solidFill>
              <a:latin typeface="Calibri"/>
              <a:ea typeface="Calibri"/>
              <a:cs typeface="Calibri"/>
              <a:sym typeface="Calibri"/>
            </a:endParaRPr>
          </a:p>
        </p:txBody>
      </p:sp>
      <p:sp>
        <p:nvSpPr>
          <p:cNvPr id="196" name="Google Shape;196;p22"/>
          <p:cNvSpPr txBox="1"/>
          <p:nvPr/>
        </p:nvSpPr>
        <p:spPr>
          <a:xfrm>
            <a:off x="5722524" y="4252762"/>
            <a:ext cx="2639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chemeClr val="dk2"/>
                </a:solidFill>
                <a:latin typeface="Calibri"/>
                <a:ea typeface="Calibri"/>
                <a:cs typeface="Calibri"/>
                <a:sym typeface="Calibri"/>
              </a:rPr>
              <a:t>Rosalind Franklin</a:t>
            </a:r>
            <a:endParaRPr sz="2500" dirty="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23"/>
          <p:cNvPicPr preferRelativeResize="0"/>
          <p:nvPr/>
        </p:nvPicPr>
        <p:blipFill>
          <a:blip r:embed="rId3">
            <a:alphaModFix/>
          </a:blip>
          <a:stretch>
            <a:fillRect/>
          </a:stretch>
        </p:blipFill>
        <p:spPr>
          <a:xfrm>
            <a:off x="6022353" y="1591733"/>
            <a:ext cx="1955995" cy="2655256"/>
          </a:xfrm>
          <a:prstGeom prst="rect">
            <a:avLst/>
          </a:prstGeom>
          <a:noFill/>
          <a:ln>
            <a:noFill/>
          </a:ln>
        </p:spPr>
      </p:pic>
      <p:pic>
        <p:nvPicPr>
          <p:cNvPr id="202" name="Google Shape;202;p23"/>
          <p:cNvPicPr preferRelativeResize="0"/>
          <p:nvPr/>
        </p:nvPicPr>
        <p:blipFill>
          <a:blip r:embed="rId4">
            <a:alphaModFix/>
          </a:blip>
          <a:stretch>
            <a:fillRect/>
          </a:stretch>
        </p:blipFill>
        <p:spPr>
          <a:xfrm>
            <a:off x="991831" y="1591733"/>
            <a:ext cx="3136994" cy="2567181"/>
          </a:xfrm>
          <a:prstGeom prst="rect">
            <a:avLst/>
          </a:prstGeom>
          <a:noFill/>
          <a:ln>
            <a:noFill/>
          </a:ln>
        </p:spPr>
      </p:pic>
      <p:sp>
        <p:nvSpPr>
          <p:cNvPr id="203" name="Google Shape;203;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Nominees - Part 2</a:t>
            </a:r>
            <a:endParaRPr/>
          </a:p>
        </p:txBody>
      </p:sp>
      <p:sp>
        <p:nvSpPr>
          <p:cNvPr id="204" name="Google Shape;204;p23"/>
          <p:cNvSpPr txBox="1"/>
          <p:nvPr/>
        </p:nvSpPr>
        <p:spPr>
          <a:xfrm>
            <a:off x="1201409" y="4286250"/>
            <a:ext cx="3096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chemeClr val="dk2"/>
                </a:solidFill>
                <a:latin typeface="Calibri"/>
                <a:ea typeface="Calibri"/>
                <a:cs typeface="Calibri"/>
                <a:sym typeface="Calibri"/>
              </a:rPr>
              <a:t>Barbara McClintock</a:t>
            </a:r>
            <a:endParaRPr sz="2500" dirty="0">
              <a:solidFill>
                <a:schemeClr val="dk2"/>
              </a:solidFill>
              <a:latin typeface="Calibri"/>
              <a:ea typeface="Calibri"/>
              <a:cs typeface="Calibri"/>
              <a:sym typeface="Calibri"/>
            </a:endParaRPr>
          </a:p>
        </p:txBody>
      </p:sp>
      <p:sp>
        <p:nvSpPr>
          <p:cNvPr id="205" name="Google Shape;205;p23"/>
          <p:cNvSpPr txBox="1"/>
          <p:nvPr/>
        </p:nvSpPr>
        <p:spPr>
          <a:xfrm>
            <a:off x="5950429" y="4286250"/>
            <a:ext cx="2285675"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chemeClr val="dk2"/>
                </a:solidFill>
                <a:latin typeface="Calibri"/>
                <a:ea typeface="Calibri"/>
                <a:cs typeface="Calibri"/>
                <a:sym typeface="Calibri"/>
              </a:rPr>
              <a:t>Gregor Mendel</a:t>
            </a:r>
            <a:endParaRPr sz="2500" dirty="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Your task</a:t>
            </a:r>
            <a:endParaRPr/>
          </a:p>
        </p:txBody>
      </p:sp>
      <p:sp>
        <p:nvSpPr>
          <p:cNvPr id="211" name="Google Shape;211;p24"/>
          <p:cNvSpPr txBox="1">
            <a:spLocks noGrp="1"/>
          </p:cNvSpPr>
          <p:nvPr>
            <p:ph type="body" idx="1"/>
          </p:nvPr>
        </p:nvSpPr>
        <p:spPr>
          <a:xfrm>
            <a:off x="390723" y="14062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t>Content Requirements</a:t>
            </a:r>
            <a:endParaRPr sz="1800" dirty="0"/>
          </a:p>
          <a:p>
            <a:pPr marL="457200" lvl="0" indent="-336550" algn="l" rtl="0">
              <a:spcBef>
                <a:spcPts val="1200"/>
              </a:spcBef>
              <a:spcAft>
                <a:spcPts val="0"/>
              </a:spcAft>
              <a:buSzPts val="1700"/>
              <a:buChar char="-"/>
            </a:pPr>
            <a:r>
              <a:rPr lang="en" sz="1800" dirty="0"/>
              <a:t>Who were they? </a:t>
            </a:r>
            <a:endParaRPr sz="1800" dirty="0"/>
          </a:p>
          <a:p>
            <a:pPr marL="457200" lvl="0" indent="-336550" algn="l" rtl="0">
              <a:spcBef>
                <a:spcPts val="0"/>
              </a:spcBef>
              <a:spcAft>
                <a:spcPts val="0"/>
              </a:spcAft>
              <a:buSzPts val="1700"/>
              <a:buChar char="-"/>
            </a:pPr>
            <a:r>
              <a:rPr lang="en" sz="1800" dirty="0"/>
              <a:t>When were they born? When did they die?</a:t>
            </a:r>
            <a:endParaRPr sz="1800" dirty="0"/>
          </a:p>
          <a:p>
            <a:pPr marL="457200" lvl="0" indent="-336550" algn="l" rtl="0">
              <a:spcBef>
                <a:spcPts val="0"/>
              </a:spcBef>
              <a:spcAft>
                <a:spcPts val="0"/>
              </a:spcAft>
              <a:buSzPts val="1700"/>
              <a:buChar char="-"/>
            </a:pPr>
            <a:r>
              <a:rPr lang="en" sz="1800" dirty="0"/>
              <a:t>What did they discover and when?</a:t>
            </a:r>
            <a:endParaRPr sz="1800" dirty="0"/>
          </a:p>
          <a:p>
            <a:pPr marL="457200" lvl="0" indent="-336550" algn="l" rtl="0">
              <a:spcBef>
                <a:spcPts val="0"/>
              </a:spcBef>
              <a:spcAft>
                <a:spcPts val="0"/>
              </a:spcAft>
              <a:buSzPts val="1700"/>
              <a:buChar char="-"/>
            </a:pPr>
            <a:r>
              <a:rPr lang="en" sz="1800" dirty="0"/>
              <a:t>How did they discover it?</a:t>
            </a:r>
            <a:endParaRPr sz="1800" dirty="0"/>
          </a:p>
          <a:p>
            <a:pPr marL="457200" lvl="0" indent="-336550" algn="l" rtl="0">
              <a:spcBef>
                <a:spcPts val="0"/>
              </a:spcBef>
              <a:spcAft>
                <a:spcPts val="0"/>
              </a:spcAft>
              <a:buSzPts val="1700"/>
              <a:buChar char="-"/>
            </a:pPr>
            <a:r>
              <a:rPr lang="en" sz="1800" dirty="0"/>
              <a:t>Why was their discovery important?</a:t>
            </a:r>
            <a:endParaRPr sz="1800" dirty="0"/>
          </a:p>
          <a:p>
            <a:pPr marL="457200" lvl="0" indent="-336550" algn="l" rtl="0">
              <a:spcBef>
                <a:spcPts val="0"/>
              </a:spcBef>
              <a:spcAft>
                <a:spcPts val="0"/>
              </a:spcAft>
              <a:buSzPts val="1700"/>
              <a:buChar char="-"/>
            </a:pPr>
            <a:r>
              <a:rPr lang="en" sz="1800" dirty="0"/>
              <a:t>At least one fun fact unrelated to their discovery.</a:t>
            </a:r>
            <a:endParaRPr sz="1800" dirty="0"/>
          </a:p>
        </p:txBody>
      </p:sp>
      <p:sp>
        <p:nvSpPr>
          <p:cNvPr id="212" name="Google Shape;212;p24"/>
          <p:cNvSpPr txBox="1">
            <a:spLocks noGrp="1"/>
          </p:cNvSpPr>
          <p:nvPr>
            <p:ph type="body" idx="1"/>
          </p:nvPr>
        </p:nvSpPr>
        <p:spPr>
          <a:xfrm>
            <a:off x="4677025" y="14062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t>Other things to Include</a:t>
            </a:r>
            <a:endParaRPr sz="1800" dirty="0"/>
          </a:p>
          <a:p>
            <a:pPr marL="457200" lvl="0" indent="-336550" algn="l" rtl="0">
              <a:spcBef>
                <a:spcPts val="1200"/>
              </a:spcBef>
              <a:spcAft>
                <a:spcPts val="0"/>
              </a:spcAft>
              <a:buSzPts val="1700"/>
              <a:buChar char="-"/>
            </a:pPr>
            <a:r>
              <a:rPr lang="en" sz="1800" dirty="0"/>
              <a:t>Photo or drawing of your nominee</a:t>
            </a:r>
            <a:endParaRPr sz="1800" dirty="0"/>
          </a:p>
          <a:p>
            <a:pPr marL="457200" lvl="0" indent="-336550" algn="l" rtl="0">
              <a:spcBef>
                <a:spcPts val="0"/>
              </a:spcBef>
              <a:spcAft>
                <a:spcPts val="0"/>
              </a:spcAft>
              <a:buSzPts val="1700"/>
              <a:buChar char="-"/>
            </a:pPr>
            <a:r>
              <a:rPr lang="en" sz="1800" dirty="0"/>
              <a:t>List of sources used in your research</a:t>
            </a:r>
            <a:endParaRPr sz="1800" dirty="0"/>
          </a:p>
          <a:p>
            <a:pPr marL="914400" lvl="1" indent="-323850" algn="l" rtl="0">
              <a:spcBef>
                <a:spcPts val="0"/>
              </a:spcBef>
              <a:spcAft>
                <a:spcPts val="0"/>
              </a:spcAft>
              <a:buSzPts val="1500"/>
              <a:buChar char="-"/>
            </a:pPr>
            <a:r>
              <a:rPr lang="en" sz="1800" dirty="0"/>
              <a:t>To be turned into teacher;</a:t>
            </a:r>
          </a:p>
          <a:p>
            <a:pPr marL="590550" lvl="1" indent="0" algn="l" rtl="0">
              <a:spcBef>
                <a:spcPts val="0"/>
              </a:spcBef>
              <a:spcAft>
                <a:spcPts val="0"/>
              </a:spcAft>
              <a:buSzPts val="1500"/>
              <a:buNone/>
            </a:pPr>
            <a:r>
              <a:rPr lang="en" sz="1800" dirty="0"/>
              <a:t>	you do not need to include this 	on your poster</a:t>
            </a:r>
            <a:endParaRPr sz="1800" dirty="0"/>
          </a:p>
          <a:p>
            <a:pPr marL="0" lvl="0" indent="0" algn="l" rtl="0">
              <a:spcBef>
                <a:spcPts val="1200"/>
              </a:spcBef>
              <a:spcAft>
                <a:spcPts val="0"/>
              </a:spcAft>
              <a:buNone/>
            </a:pPr>
            <a:endParaRPr sz="1800" dirty="0"/>
          </a:p>
          <a:p>
            <a:pPr marL="0" lvl="0" indent="0" algn="l" rtl="0">
              <a:spcBef>
                <a:spcPts val="1200"/>
              </a:spcBef>
              <a:spcAft>
                <a:spcPts val="1200"/>
              </a:spcAft>
              <a:buNone/>
            </a:pP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819150" y="4878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Work Time</a:t>
            </a:r>
            <a:endParaRPr dirty="0"/>
          </a:p>
        </p:txBody>
      </p:sp>
      <p:sp>
        <p:nvSpPr>
          <p:cNvPr id="218" name="Google Shape;218;p25"/>
          <p:cNvSpPr txBox="1">
            <a:spLocks noGrp="1"/>
          </p:cNvSpPr>
          <p:nvPr>
            <p:ph type="body" idx="1"/>
          </p:nvPr>
        </p:nvSpPr>
        <p:spPr>
          <a:xfrm>
            <a:off x="311700" y="1152475"/>
            <a:ext cx="4136400" cy="3619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dirty="0"/>
              <a:t>Research</a:t>
            </a:r>
            <a:endParaRPr sz="2000" dirty="0"/>
          </a:p>
          <a:p>
            <a:pPr marL="457200" lvl="0" indent="-342900" algn="l" rtl="0">
              <a:spcBef>
                <a:spcPts val="1200"/>
              </a:spcBef>
              <a:spcAft>
                <a:spcPts val="0"/>
              </a:spcAft>
              <a:buSzPts val="1800"/>
              <a:buChar char="-"/>
            </a:pPr>
            <a:r>
              <a:rPr lang="en" sz="1800" dirty="0"/>
              <a:t>Who were they? </a:t>
            </a:r>
            <a:endParaRPr sz="1800" dirty="0"/>
          </a:p>
          <a:p>
            <a:pPr marL="457200" lvl="0" indent="-342900" algn="l" rtl="0">
              <a:spcBef>
                <a:spcPts val="0"/>
              </a:spcBef>
              <a:spcAft>
                <a:spcPts val="0"/>
              </a:spcAft>
              <a:buSzPts val="1800"/>
              <a:buChar char="-"/>
            </a:pPr>
            <a:r>
              <a:rPr lang="en" sz="1800" dirty="0"/>
              <a:t>When were they born? When did they die?</a:t>
            </a:r>
            <a:endParaRPr sz="1800" dirty="0"/>
          </a:p>
          <a:p>
            <a:pPr marL="457200" lvl="0" indent="-342900" algn="l" rtl="0">
              <a:spcBef>
                <a:spcPts val="0"/>
              </a:spcBef>
              <a:spcAft>
                <a:spcPts val="0"/>
              </a:spcAft>
              <a:buSzPts val="1800"/>
              <a:buChar char="-"/>
            </a:pPr>
            <a:r>
              <a:rPr lang="en" sz="1800" dirty="0"/>
              <a:t>What did they discover and when?</a:t>
            </a:r>
            <a:endParaRPr sz="1800" dirty="0"/>
          </a:p>
          <a:p>
            <a:pPr marL="457200" lvl="0" indent="-342900" algn="l" rtl="0">
              <a:spcBef>
                <a:spcPts val="0"/>
              </a:spcBef>
              <a:spcAft>
                <a:spcPts val="0"/>
              </a:spcAft>
              <a:buSzPts val="1800"/>
              <a:buChar char="-"/>
            </a:pPr>
            <a:r>
              <a:rPr lang="en" sz="1800" dirty="0"/>
              <a:t>Why was their discovery important?</a:t>
            </a:r>
            <a:endParaRPr sz="1800" dirty="0"/>
          </a:p>
          <a:p>
            <a:pPr marL="457200" lvl="0" indent="-342900" algn="l" rtl="0">
              <a:spcBef>
                <a:spcPts val="0"/>
              </a:spcBef>
              <a:spcAft>
                <a:spcPts val="0"/>
              </a:spcAft>
              <a:buSzPts val="1800"/>
              <a:buChar char="-"/>
            </a:pPr>
            <a:r>
              <a:rPr lang="en" sz="1800" dirty="0"/>
              <a:t>At least one fun fact unrelated to their discovery.</a:t>
            </a:r>
            <a:endParaRPr sz="1800" dirty="0"/>
          </a:p>
          <a:p>
            <a:pPr marL="457200" lvl="0" indent="-342900" algn="l" rtl="0">
              <a:spcBef>
                <a:spcPts val="0"/>
              </a:spcBef>
              <a:spcAft>
                <a:spcPts val="0"/>
              </a:spcAft>
              <a:buSzPts val="1800"/>
              <a:buChar char="-"/>
            </a:pPr>
            <a:r>
              <a:rPr lang="en" sz="1800" dirty="0"/>
              <a:t>Argument of why they should win</a:t>
            </a:r>
            <a:endParaRPr sz="1800" dirty="0"/>
          </a:p>
          <a:p>
            <a:pPr marL="457200" lvl="0" indent="-342900" algn="l" rtl="0">
              <a:spcBef>
                <a:spcPts val="0"/>
              </a:spcBef>
              <a:spcAft>
                <a:spcPts val="0"/>
              </a:spcAft>
              <a:buSzPts val="1800"/>
              <a:buChar char="-"/>
            </a:pPr>
            <a:r>
              <a:rPr lang="en" sz="1800" dirty="0"/>
              <a:t>Photo/Drawing</a:t>
            </a:r>
            <a:endParaRPr sz="1800" dirty="0"/>
          </a:p>
          <a:p>
            <a:pPr marL="457200" lvl="0" indent="-342900" algn="l" rtl="0">
              <a:spcBef>
                <a:spcPts val="0"/>
              </a:spcBef>
              <a:spcAft>
                <a:spcPts val="0"/>
              </a:spcAft>
              <a:buSzPts val="1800"/>
              <a:buChar char="-"/>
            </a:pPr>
            <a:r>
              <a:rPr lang="en" sz="1800" dirty="0"/>
              <a:t>Sources (on a separate paper)</a:t>
            </a:r>
            <a:endParaRPr sz="1800" dirty="0"/>
          </a:p>
        </p:txBody>
      </p:sp>
      <p:sp>
        <p:nvSpPr>
          <p:cNvPr id="219" name="Google Shape;219;p25"/>
          <p:cNvSpPr txBox="1">
            <a:spLocks noGrp="1"/>
          </p:cNvSpPr>
          <p:nvPr>
            <p:ph type="body" idx="2"/>
          </p:nvPr>
        </p:nvSpPr>
        <p:spPr>
          <a:xfrm>
            <a:off x="4448100" y="2447251"/>
            <a:ext cx="4384200" cy="25077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Sources You May Want</a:t>
            </a:r>
            <a:endParaRPr sz="2000" dirty="0"/>
          </a:p>
          <a:p>
            <a:pPr marL="457200" lvl="0" indent="-334327" algn="l" rtl="0">
              <a:spcBef>
                <a:spcPts val="0"/>
              </a:spcBef>
              <a:spcAft>
                <a:spcPts val="0"/>
              </a:spcAft>
              <a:buSzPct val="100000"/>
              <a:buChar char="-"/>
            </a:pPr>
            <a:r>
              <a:rPr lang="en" sz="1800" dirty="0"/>
              <a:t>References / Citations on Wikipedia page</a:t>
            </a:r>
            <a:endParaRPr sz="1800" dirty="0"/>
          </a:p>
          <a:p>
            <a:pPr marL="457200" lvl="0" indent="-334327" algn="l" rtl="0">
              <a:spcBef>
                <a:spcPts val="0"/>
              </a:spcBef>
              <a:spcAft>
                <a:spcPts val="0"/>
              </a:spcAft>
              <a:buSzPct val="100000"/>
              <a:buChar char="-"/>
            </a:pPr>
            <a:r>
              <a:rPr lang="en" sz="1800" dirty="0"/>
              <a:t>Books from the library</a:t>
            </a:r>
            <a:endParaRPr sz="1800" dirty="0">
              <a:highlight>
                <a:srgbClr val="FFF2CC"/>
              </a:highlight>
            </a:endParaRPr>
          </a:p>
          <a:p>
            <a:pPr marL="457200" lvl="0" indent="-334327" algn="l" rtl="0">
              <a:spcBef>
                <a:spcPts val="0"/>
              </a:spcBef>
              <a:spcAft>
                <a:spcPts val="0"/>
              </a:spcAft>
              <a:buSzPct val="100000"/>
              <a:buChar char="-"/>
            </a:pPr>
            <a:r>
              <a:rPr lang="en" sz="1800" u="sng" dirty="0">
                <a:solidFill>
                  <a:schemeClr val="hlink"/>
                </a:solidFill>
                <a:hlinkClick r:id="rId3"/>
              </a:rPr>
              <a:t>Biography.com</a:t>
            </a:r>
            <a:endParaRPr sz="1800" dirty="0"/>
          </a:p>
          <a:p>
            <a:pPr marL="457200" lvl="0" indent="-334327" algn="l" rtl="0">
              <a:spcBef>
                <a:spcPts val="0"/>
              </a:spcBef>
              <a:spcAft>
                <a:spcPts val="0"/>
              </a:spcAft>
              <a:buSzPct val="100000"/>
              <a:buChar char="-"/>
            </a:pPr>
            <a:r>
              <a:rPr lang="en" sz="1800" u="sng" dirty="0">
                <a:solidFill>
                  <a:schemeClr val="hlink"/>
                </a:solidFill>
                <a:hlinkClick r:id="rId4"/>
              </a:rPr>
              <a:t>nobelprize.org</a:t>
            </a:r>
            <a:endParaRPr lang="en" sz="1800" u="sng" dirty="0">
              <a:solidFill>
                <a:schemeClr val="hlink"/>
              </a:solidFill>
            </a:endParaRPr>
          </a:p>
          <a:p>
            <a:pPr indent="-334327">
              <a:buSzPct val="100000"/>
              <a:buFont typeface="Calibri"/>
              <a:buChar char="-"/>
            </a:pPr>
            <a:r>
              <a:rPr lang="en-US" sz="1800" u="sng" dirty="0">
                <a:solidFill>
                  <a:schemeClr val="hlink"/>
                </a:solidFill>
                <a:hlinkClick r:id="rId5"/>
              </a:rPr>
              <a:t>https://askabiologist.asu.edu/explore</a:t>
            </a:r>
            <a:endParaRPr sz="1800" dirty="0"/>
          </a:p>
          <a:p>
            <a:pPr marL="457200" lvl="0" indent="0" algn="l" rtl="0">
              <a:spcBef>
                <a:spcPts val="1200"/>
              </a:spcBef>
              <a:spcAft>
                <a:spcPts val="1200"/>
              </a:spcAft>
              <a:buNone/>
            </a:pPr>
            <a:endParaRPr sz="2100" dirty="0"/>
          </a:p>
        </p:txBody>
      </p:sp>
      <p:sp>
        <p:nvSpPr>
          <p:cNvPr id="220" name="Google Shape;220;p25"/>
          <p:cNvSpPr txBox="1">
            <a:spLocks noGrp="1"/>
          </p:cNvSpPr>
          <p:nvPr>
            <p:ph type="body" idx="2"/>
          </p:nvPr>
        </p:nvSpPr>
        <p:spPr>
          <a:xfrm>
            <a:off x="4448100" y="554181"/>
            <a:ext cx="4384200" cy="2017569"/>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Nominee List</a:t>
            </a:r>
            <a:endParaRPr sz="2000" dirty="0"/>
          </a:p>
          <a:p>
            <a:pPr marL="457200" lvl="0" indent="-311150" algn="l" rtl="0">
              <a:spcBef>
                <a:spcPts val="1200"/>
              </a:spcBef>
              <a:spcAft>
                <a:spcPts val="0"/>
              </a:spcAft>
              <a:buSzPts val="1300"/>
              <a:buChar char="-"/>
            </a:pPr>
            <a:r>
              <a:rPr lang="en" sz="1800" dirty="0"/>
              <a:t>Gregor Mendel</a:t>
            </a:r>
            <a:endParaRPr sz="1800" dirty="0"/>
          </a:p>
          <a:p>
            <a:pPr marL="457200" lvl="0" indent="-330200" algn="l" rtl="0">
              <a:spcBef>
                <a:spcPts val="0"/>
              </a:spcBef>
              <a:spcAft>
                <a:spcPts val="0"/>
              </a:spcAft>
              <a:buSzPts val="1600"/>
              <a:buChar char="-"/>
            </a:pPr>
            <a:r>
              <a:rPr lang="en" sz="1800" dirty="0"/>
              <a:t>Barbara McClintock</a:t>
            </a:r>
            <a:endParaRPr sz="1800" dirty="0"/>
          </a:p>
          <a:p>
            <a:pPr marL="457200" lvl="0" indent="-330200" algn="l" rtl="0">
              <a:spcBef>
                <a:spcPts val="0"/>
              </a:spcBef>
              <a:spcAft>
                <a:spcPts val="0"/>
              </a:spcAft>
              <a:buSzPts val="1600"/>
              <a:buChar char="-"/>
            </a:pPr>
            <a:r>
              <a:rPr lang="en" sz="1800" dirty="0"/>
              <a:t>Rosalind Franklin</a:t>
            </a:r>
            <a:endParaRPr sz="1800" dirty="0"/>
          </a:p>
          <a:p>
            <a:pPr marL="457200" lvl="0" indent="-330200" algn="l" rtl="0">
              <a:spcBef>
                <a:spcPts val="0"/>
              </a:spcBef>
              <a:spcAft>
                <a:spcPts val="0"/>
              </a:spcAft>
              <a:buSzPts val="1600"/>
              <a:buChar char="-"/>
            </a:pPr>
            <a:r>
              <a:rPr lang="en" sz="1800" dirty="0"/>
              <a:t>Charles Darwin</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TEACHER INFO SLIDE - SLIDE </a:t>
            </a:r>
            <a:r>
              <a:rPr lang="en">
                <a:highlight>
                  <a:srgbClr val="FFFF00"/>
                </a:highlight>
              </a:rPr>
              <a:t>25</a:t>
            </a:r>
            <a:r>
              <a:rPr lang="en"/>
              <a:t> IS NEXT REAL SLIDE</a:t>
            </a:r>
            <a:endParaRPr/>
          </a:p>
        </p:txBody>
      </p:sp>
      <p:sp>
        <p:nvSpPr>
          <p:cNvPr id="226" name="Google Shape;226;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The next few slides are to be used for your reference, in case you need a refresher on any of the nominees, or their discoveries! Additional sources are available for each of the nominees and their discoveries, for you or in case anyone is having difficulties finding sources.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Charles Darwin</a:t>
            </a:r>
            <a:endParaRPr/>
          </a:p>
        </p:txBody>
      </p:sp>
      <p:sp>
        <p:nvSpPr>
          <p:cNvPr id="232" name="Google Shape;232;p27"/>
          <p:cNvSpPr txBox="1">
            <a:spLocks noGrp="1"/>
          </p:cNvSpPr>
          <p:nvPr>
            <p:ph type="body" idx="1"/>
          </p:nvPr>
        </p:nvSpPr>
        <p:spPr>
          <a:xfrm>
            <a:off x="294775" y="1294300"/>
            <a:ext cx="52956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12 February 1809 – 19 April 1882</a:t>
            </a:r>
            <a:endParaRPr sz="1800" dirty="0"/>
          </a:p>
          <a:p>
            <a:pPr marL="457200" lvl="0" indent="-311150" algn="l" rtl="0">
              <a:spcBef>
                <a:spcPts val="0"/>
              </a:spcBef>
              <a:spcAft>
                <a:spcPts val="0"/>
              </a:spcAft>
              <a:buSzPts val="1300"/>
              <a:buChar char="-"/>
            </a:pPr>
            <a:r>
              <a:rPr lang="en" sz="1800" dirty="0"/>
              <a:t>First person to describe the Theory of Natural Selection</a:t>
            </a:r>
            <a:endParaRPr sz="1800" dirty="0"/>
          </a:p>
          <a:p>
            <a:pPr marL="457200" lvl="0" indent="-311150" algn="l" rtl="0">
              <a:spcBef>
                <a:spcPts val="0"/>
              </a:spcBef>
              <a:spcAft>
                <a:spcPts val="0"/>
              </a:spcAft>
              <a:buSzPts val="1300"/>
              <a:buChar char="-"/>
            </a:pPr>
            <a:r>
              <a:rPr lang="en" sz="1800" dirty="0"/>
              <a:t>Natural selection is the process by which some animals have traits that are better suited to their environment, and thus survive to reproduce and pass those traits on</a:t>
            </a:r>
            <a:endParaRPr sz="1800" dirty="0"/>
          </a:p>
          <a:p>
            <a:pPr marL="457200" lvl="0" indent="-311150" algn="l" rtl="0">
              <a:spcBef>
                <a:spcPts val="0"/>
              </a:spcBef>
              <a:spcAft>
                <a:spcPts val="0"/>
              </a:spcAft>
              <a:buSzPts val="1300"/>
              <a:buChar char="-"/>
            </a:pPr>
            <a:r>
              <a:rPr lang="en" sz="1800" dirty="0"/>
              <a:t>Spent 5 years traveling the globe on the H.M.S. Beagle, where he observed the similarities and differences between species</a:t>
            </a:r>
            <a:endParaRPr sz="1800" dirty="0"/>
          </a:p>
        </p:txBody>
      </p:sp>
      <p:pic>
        <p:nvPicPr>
          <p:cNvPr id="233" name="Google Shape;233;p27"/>
          <p:cNvPicPr preferRelativeResize="0"/>
          <p:nvPr/>
        </p:nvPicPr>
        <p:blipFill>
          <a:blip r:embed="rId3">
            <a:alphaModFix/>
          </a:blip>
          <a:stretch>
            <a:fillRect/>
          </a:stretch>
        </p:blipFill>
        <p:spPr>
          <a:xfrm>
            <a:off x="6253575" y="1294300"/>
            <a:ext cx="2245475" cy="2953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Charles Darwin</a:t>
            </a:r>
            <a:endParaRPr/>
          </a:p>
        </p:txBody>
      </p:sp>
      <p:sp>
        <p:nvSpPr>
          <p:cNvPr id="239" name="Google Shape;239;p28"/>
          <p:cNvSpPr txBox="1">
            <a:spLocks noGrp="1"/>
          </p:cNvSpPr>
          <p:nvPr>
            <p:ph type="body" idx="1"/>
          </p:nvPr>
        </p:nvSpPr>
        <p:spPr>
          <a:xfrm>
            <a:off x="4911675" y="1181450"/>
            <a:ext cx="37092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Took years after his journey to look through the specimens he collected and talk with others about his findings.</a:t>
            </a:r>
            <a:endParaRPr sz="1800" dirty="0"/>
          </a:p>
          <a:p>
            <a:pPr marL="457200" lvl="0" indent="-311150" algn="l" rtl="0">
              <a:spcBef>
                <a:spcPts val="0"/>
              </a:spcBef>
              <a:spcAft>
                <a:spcPts val="0"/>
              </a:spcAft>
              <a:buSzPts val="1300"/>
              <a:buChar char="-"/>
            </a:pPr>
            <a:r>
              <a:rPr lang="en" sz="1800" dirty="0"/>
              <a:t>Published </a:t>
            </a:r>
            <a:r>
              <a:rPr lang="en" sz="1800" i="1" dirty="0"/>
              <a:t>On the Origin of Species by Means of Natural Selection </a:t>
            </a:r>
            <a:r>
              <a:rPr lang="en" sz="1800" dirty="0"/>
              <a:t>November 24, 1859.</a:t>
            </a:r>
            <a:endParaRPr sz="1800" dirty="0"/>
          </a:p>
          <a:p>
            <a:pPr marL="457200" lvl="0" indent="-311150" algn="l" rtl="0">
              <a:spcBef>
                <a:spcPts val="0"/>
              </a:spcBef>
              <a:spcAft>
                <a:spcPts val="0"/>
              </a:spcAft>
              <a:buSzPts val="1300"/>
              <a:buChar char="-"/>
            </a:pPr>
            <a:r>
              <a:rPr lang="en" sz="1800" dirty="0"/>
              <a:t>Despite this, evolution and natural selection were, and even still are, controversial.</a:t>
            </a:r>
            <a:endParaRPr sz="1800" dirty="0"/>
          </a:p>
        </p:txBody>
      </p:sp>
      <p:pic>
        <p:nvPicPr>
          <p:cNvPr id="240" name="Google Shape;240;p28"/>
          <p:cNvPicPr preferRelativeResize="0"/>
          <p:nvPr/>
        </p:nvPicPr>
        <p:blipFill>
          <a:blip r:embed="rId3">
            <a:alphaModFix/>
          </a:blip>
          <a:stretch>
            <a:fillRect/>
          </a:stretch>
        </p:blipFill>
        <p:spPr>
          <a:xfrm>
            <a:off x="456825" y="1580225"/>
            <a:ext cx="4628726" cy="2492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9"/>
          <p:cNvSpPr txBox="1">
            <a:spLocks noGrp="1"/>
          </p:cNvSpPr>
          <p:nvPr>
            <p:ph type="title"/>
          </p:nvPr>
        </p:nvSpPr>
        <p:spPr>
          <a:xfrm>
            <a:off x="819150" y="794926"/>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Rosalind Franklin</a:t>
            </a:r>
            <a:endParaRPr dirty="0"/>
          </a:p>
        </p:txBody>
      </p:sp>
      <p:sp>
        <p:nvSpPr>
          <p:cNvPr id="246" name="Google Shape;246;p29"/>
          <p:cNvSpPr txBox="1">
            <a:spLocks noGrp="1"/>
          </p:cNvSpPr>
          <p:nvPr>
            <p:ph type="body" idx="1"/>
          </p:nvPr>
        </p:nvSpPr>
        <p:spPr>
          <a:xfrm>
            <a:off x="311700" y="1400200"/>
            <a:ext cx="49311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25 July 1920 – 16 April 1958</a:t>
            </a:r>
            <a:endParaRPr sz="1800" dirty="0"/>
          </a:p>
          <a:p>
            <a:pPr marL="457200" lvl="0" indent="-311150" algn="l" rtl="0">
              <a:spcBef>
                <a:spcPts val="0"/>
              </a:spcBef>
              <a:spcAft>
                <a:spcPts val="0"/>
              </a:spcAft>
              <a:buSzPts val="1300"/>
              <a:buChar char="-"/>
            </a:pPr>
            <a:r>
              <a:rPr lang="en" sz="1800" dirty="0"/>
              <a:t>A prolific X-ray crystallographer</a:t>
            </a:r>
            <a:endParaRPr sz="1800" dirty="0"/>
          </a:p>
          <a:p>
            <a:pPr marL="457200" lvl="0" indent="-311150" algn="l" rtl="0">
              <a:spcBef>
                <a:spcPts val="0"/>
              </a:spcBef>
              <a:spcAft>
                <a:spcPts val="0"/>
              </a:spcAft>
              <a:buSzPts val="1300"/>
              <a:buChar char="-"/>
            </a:pPr>
            <a:r>
              <a:rPr lang="en" sz="1800" dirty="0"/>
              <a:t>Most well known for her contribution in discovering the structure of DNA</a:t>
            </a:r>
            <a:endParaRPr sz="1800" dirty="0"/>
          </a:p>
          <a:p>
            <a:pPr marL="457200" lvl="0" indent="-311150" algn="l" rtl="0">
              <a:spcBef>
                <a:spcPts val="0"/>
              </a:spcBef>
              <a:spcAft>
                <a:spcPts val="0"/>
              </a:spcAft>
              <a:buSzPts val="1300"/>
              <a:buChar char="-"/>
            </a:pPr>
            <a:r>
              <a:rPr lang="en" sz="1800" dirty="0"/>
              <a:t>DNA is very small and has a complex shape, a double helix (like a twisted ladder)</a:t>
            </a:r>
            <a:endParaRPr sz="1800" dirty="0"/>
          </a:p>
          <a:p>
            <a:pPr marL="457200" lvl="0" indent="-311150" algn="l" rtl="0">
              <a:spcBef>
                <a:spcPts val="0"/>
              </a:spcBef>
              <a:spcAft>
                <a:spcPts val="0"/>
              </a:spcAft>
              <a:buSzPts val="1300"/>
              <a:buChar char="-"/>
            </a:pPr>
            <a:r>
              <a:rPr lang="en" sz="1800" dirty="0"/>
              <a:t>Her coworkers Watson and Crick, who used her photo as reference, won the Nobel Prize but she didn’t</a:t>
            </a:r>
            <a:endParaRPr sz="1800" dirty="0"/>
          </a:p>
        </p:txBody>
      </p:sp>
      <p:pic>
        <p:nvPicPr>
          <p:cNvPr id="247" name="Google Shape;247;p29"/>
          <p:cNvPicPr preferRelativeResize="0"/>
          <p:nvPr/>
        </p:nvPicPr>
        <p:blipFill>
          <a:blip r:embed="rId3">
            <a:alphaModFix/>
          </a:blip>
          <a:stretch>
            <a:fillRect/>
          </a:stretch>
        </p:blipFill>
        <p:spPr>
          <a:xfrm>
            <a:off x="5920532" y="1152475"/>
            <a:ext cx="2816217" cy="3416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X-ray crystallography</a:t>
            </a:r>
            <a:endParaRPr/>
          </a:p>
        </p:txBody>
      </p:sp>
      <p:sp>
        <p:nvSpPr>
          <p:cNvPr id="253" name="Google Shape;253;p30"/>
          <p:cNvSpPr txBox="1">
            <a:spLocks noGrp="1"/>
          </p:cNvSpPr>
          <p:nvPr>
            <p:ph type="body" idx="1"/>
          </p:nvPr>
        </p:nvSpPr>
        <p:spPr>
          <a:xfrm>
            <a:off x="362475" y="1304750"/>
            <a:ext cx="46167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X-ray crystallography is a technique where molecules are crystallized and then x-rays are shot at them, and the patterns in which they bounce off are recorded.</a:t>
            </a:r>
            <a:endParaRPr sz="1800" dirty="0"/>
          </a:p>
          <a:p>
            <a:pPr marL="457200" lvl="0" indent="-311150" algn="l" rtl="0">
              <a:spcBef>
                <a:spcPts val="0"/>
              </a:spcBef>
              <a:spcAft>
                <a:spcPts val="0"/>
              </a:spcAft>
              <a:buSzPts val="1300"/>
              <a:buChar char="-"/>
            </a:pPr>
            <a:r>
              <a:rPr lang="en" sz="1800" dirty="0"/>
              <a:t>It can be very complex and math intensive to determine what you are looking at, but Rosalind Franklin was an expert at it!</a:t>
            </a:r>
            <a:endParaRPr sz="1800" dirty="0"/>
          </a:p>
        </p:txBody>
      </p:sp>
      <p:pic>
        <p:nvPicPr>
          <p:cNvPr id="254" name="Google Shape;254;p30"/>
          <p:cNvPicPr preferRelativeResize="0"/>
          <p:nvPr/>
        </p:nvPicPr>
        <p:blipFill>
          <a:blip r:embed="rId3">
            <a:alphaModFix/>
          </a:blip>
          <a:stretch>
            <a:fillRect/>
          </a:stretch>
        </p:blipFill>
        <p:spPr>
          <a:xfrm>
            <a:off x="5065400" y="1093813"/>
            <a:ext cx="3533724" cy="35337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Barbara McClintock</a:t>
            </a:r>
            <a:endParaRPr/>
          </a:p>
        </p:txBody>
      </p:sp>
      <p:pic>
        <p:nvPicPr>
          <p:cNvPr id="260" name="Google Shape;260;p31"/>
          <p:cNvPicPr preferRelativeResize="0"/>
          <p:nvPr/>
        </p:nvPicPr>
        <p:blipFill>
          <a:blip r:embed="rId3">
            <a:alphaModFix/>
          </a:blip>
          <a:stretch>
            <a:fillRect/>
          </a:stretch>
        </p:blipFill>
        <p:spPr>
          <a:xfrm>
            <a:off x="5404300" y="1199100"/>
            <a:ext cx="3354650" cy="2745301"/>
          </a:xfrm>
          <a:prstGeom prst="rect">
            <a:avLst/>
          </a:prstGeom>
          <a:noFill/>
          <a:ln>
            <a:noFill/>
          </a:ln>
        </p:spPr>
      </p:pic>
      <p:sp>
        <p:nvSpPr>
          <p:cNvPr id="261" name="Google Shape;261;p31"/>
          <p:cNvSpPr txBox="1">
            <a:spLocks noGrp="1"/>
          </p:cNvSpPr>
          <p:nvPr>
            <p:ph type="body" idx="1"/>
          </p:nvPr>
        </p:nvSpPr>
        <p:spPr>
          <a:xfrm>
            <a:off x="108700" y="1425000"/>
            <a:ext cx="5295600" cy="37185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800" dirty="0"/>
              <a:t>June 16, 1902 – September 2, 1992</a:t>
            </a:r>
            <a:endParaRPr sz="1800" dirty="0"/>
          </a:p>
          <a:p>
            <a:pPr marL="457200" lvl="0" indent="-311150" algn="l" rtl="0">
              <a:spcBef>
                <a:spcPts val="0"/>
              </a:spcBef>
              <a:spcAft>
                <a:spcPts val="0"/>
              </a:spcAft>
              <a:buSzPts val="1300"/>
              <a:buChar char="-"/>
            </a:pPr>
            <a:r>
              <a:rPr lang="en" sz="1800" dirty="0"/>
              <a:t>First described the crossing over of chromosomes during meiosis; that certain regions of the chromosome correspond to certain genes; and that there are parts of chromosomes that can move, called transposons.</a:t>
            </a:r>
            <a:endParaRPr sz="1800" dirty="0"/>
          </a:p>
          <a:p>
            <a:pPr marL="457200" lvl="0" indent="-311150" algn="l" rtl="0">
              <a:spcBef>
                <a:spcPts val="0"/>
              </a:spcBef>
              <a:spcAft>
                <a:spcPts val="0"/>
              </a:spcAft>
              <a:buSzPts val="1300"/>
              <a:buChar char="-"/>
            </a:pPr>
            <a:r>
              <a:rPr lang="en" sz="1800" dirty="0"/>
              <a:t>Helped us understand how diversity is created.</a:t>
            </a:r>
            <a:endParaRPr sz="1800" dirty="0"/>
          </a:p>
          <a:p>
            <a:pPr marL="457200" lvl="0" indent="-311150" algn="l" rtl="0">
              <a:spcBef>
                <a:spcPts val="0"/>
              </a:spcBef>
              <a:spcAft>
                <a:spcPts val="0"/>
              </a:spcAft>
              <a:buSzPts val="1300"/>
              <a:buChar char="-"/>
            </a:pPr>
            <a:r>
              <a:rPr lang="en" sz="1800" dirty="0"/>
              <a:t>Nobody believed her at first, and it took 30 years, for others to confirm her discoveries in the 1960s.</a:t>
            </a:r>
            <a:endParaRPr sz="1800" dirty="0"/>
          </a:p>
          <a:p>
            <a:pPr marL="457200" lvl="0" indent="-311150" algn="l" rtl="0">
              <a:spcBef>
                <a:spcPts val="0"/>
              </a:spcBef>
              <a:spcAft>
                <a:spcPts val="0"/>
              </a:spcAft>
              <a:buSzPts val="1300"/>
              <a:buChar char="-"/>
            </a:pPr>
            <a:r>
              <a:rPr lang="en" sz="1800" dirty="0"/>
              <a:t>Won the Nobel Prize in 1983.</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We can read your DNA </a:t>
            </a:r>
            <a:endParaRPr dirty="0"/>
          </a:p>
        </p:txBody>
      </p:sp>
      <p:pic>
        <p:nvPicPr>
          <p:cNvPr id="135" name="Google Shape;135;p14" descr="View full lesson: http://ed.ted.com/lessons/how-to-sequence-the-human-genome-mark-j-kiel&#10;&#10;Your genome, every human's genome, consists of a unique DNA sequence of A's, T's, C's and G's that tell your cells how to operate. Thanks to technological advances, scientists are now able to know the sequence of letters that makes up an individual genome relatively quickly and inexpensively. Mark J. Kiel takes an in-depth look at the science behind the sequence.&#10;&#10;Lesson by Mark J. Kiel, animation by Marc Christoforidis." title="How to sequence the human genome - Mark J. Kiel">
            <a:hlinkClick r:id="rId3"/>
          </p:cNvPr>
          <p:cNvPicPr preferRelativeResize="0"/>
          <p:nvPr/>
        </p:nvPicPr>
        <p:blipFill>
          <a:blip r:embed="rId4">
            <a:alphaModFix/>
          </a:blip>
          <a:stretch>
            <a:fillRect/>
          </a:stretch>
        </p:blipFill>
        <p:spPr>
          <a:xfrm>
            <a:off x="2054578" y="1505720"/>
            <a:ext cx="5303860" cy="29834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819150" y="6087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Crossing Over </a:t>
            </a:r>
            <a:endParaRPr/>
          </a:p>
        </p:txBody>
      </p:sp>
      <p:sp>
        <p:nvSpPr>
          <p:cNvPr id="267" name="Google Shape;267;p32"/>
          <p:cNvSpPr txBox="1">
            <a:spLocks noGrp="1"/>
          </p:cNvSpPr>
          <p:nvPr>
            <p:ph type="body" idx="1"/>
          </p:nvPr>
        </p:nvSpPr>
        <p:spPr>
          <a:xfrm>
            <a:off x="108700" y="1199100"/>
            <a:ext cx="46158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Before children can inherit genetic information from their parents, the information is randomized.</a:t>
            </a:r>
            <a:endParaRPr sz="1800" dirty="0"/>
          </a:p>
          <a:p>
            <a:pPr marL="457200" lvl="0" indent="-311150" algn="l" rtl="0">
              <a:spcBef>
                <a:spcPts val="0"/>
              </a:spcBef>
              <a:spcAft>
                <a:spcPts val="0"/>
              </a:spcAft>
              <a:buSzPts val="1300"/>
              <a:buChar char="-"/>
            </a:pPr>
            <a:r>
              <a:rPr lang="en" sz="1800" dirty="0"/>
              <a:t>Parents each have 2 copies of their genes, which one is passed on is random.</a:t>
            </a:r>
            <a:endParaRPr sz="1800" dirty="0"/>
          </a:p>
          <a:p>
            <a:pPr marL="457200" lvl="0" indent="-311150" algn="l" rtl="0">
              <a:spcBef>
                <a:spcPts val="0"/>
              </a:spcBef>
              <a:spcAft>
                <a:spcPts val="0"/>
              </a:spcAft>
              <a:buSzPts val="1300"/>
              <a:buChar char="-"/>
            </a:pPr>
            <a:r>
              <a:rPr lang="en" sz="1800" dirty="0"/>
              <a:t>Plus, the two copies may “cross over,” exchanging information.</a:t>
            </a:r>
            <a:endParaRPr sz="1800" dirty="0"/>
          </a:p>
          <a:p>
            <a:pPr marL="914400" lvl="1" indent="-298450" algn="l" rtl="0">
              <a:spcBef>
                <a:spcPts val="0"/>
              </a:spcBef>
              <a:spcAft>
                <a:spcPts val="0"/>
              </a:spcAft>
              <a:buSzPts val="1100"/>
              <a:buChar char="-"/>
            </a:pPr>
            <a:r>
              <a:rPr lang="en" sz="1800" dirty="0"/>
              <a:t>This matters because the copies might have subtle differences!</a:t>
            </a:r>
            <a:endParaRPr sz="1800" dirty="0"/>
          </a:p>
        </p:txBody>
      </p:sp>
      <p:pic>
        <p:nvPicPr>
          <p:cNvPr id="268" name="Google Shape;268;p32"/>
          <p:cNvPicPr preferRelativeResize="0"/>
          <p:nvPr/>
        </p:nvPicPr>
        <p:blipFill rotWithShape="1">
          <a:blip r:embed="rId3">
            <a:alphaModFix/>
          </a:blip>
          <a:srcRect b="8734"/>
          <a:stretch/>
        </p:blipFill>
        <p:spPr>
          <a:xfrm>
            <a:off x="4724500" y="1017725"/>
            <a:ext cx="4267100" cy="35984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Transposons</a:t>
            </a:r>
            <a:endParaRPr/>
          </a:p>
        </p:txBody>
      </p:sp>
      <p:sp>
        <p:nvSpPr>
          <p:cNvPr id="274" name="Google Shape;274;p33"/>
          <p:cNvSpPr txBox="1">
            <a:spLocks noGrp="1"/>
          </p:cNvSpPr>
          <p:nvPr>
            <p:ph type="body" idx="1"/>
          </p:nvPr>
        </p:nvSpPr>
        <p:spPr>
          <a:xfrm>
            <a:off x="108650" y="1435975"/>
            <a:ext cx="43146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Transposons / Transposable elements are small regions of the genome that can move up and down a chromosome</a:t>
            </a:r>
            <a:endParaRPr sz="1800" dirty="0"/>
          </a:p>
          <a:p>
            <a:pPr marL="457200" lvl="0" indent="-311150" algn="l" rtl="0">
              <a:spcBef>
                <a:spcPts val="0"/>
              </a:spcBef>
              <a:spcAft>
                <a:spcPts val="0"/>
              </a:spcAft>
              <a:buSzPts val="1300"/>
              <a:buChar char="-"/>
            </a:pPr>
            <a:r>
              <a:rPr lang="en" sz="1800" dirty="0"/>
              <a:t>These transposons can cause mutations by inserting in the middle of a gene</a:t>
            </a:r>
            <a:endParaRPr sz="1800" dirty="0"/>
          </a:p>
          <a:p>
            <a:pPr marL="457200" lvl="0" indent="-311150" algn="l" rtl="0">
              <a:spcBef>
                <a:spcPts val="0"/>
              </a:spcBef>
              <a:spcAft>
                <a:spcPts val="0"/>
              </a:spcAft>
              <a:buSzPts val="1300"/>
              <a:buChar char="-"/>
            </a:pPr>
            <a:r>
              <a:rPr lang="en" sz="1800" dirty="0"/>
              <a:t>This is what caused such color diversity in the corn McClintock was studying!</a:t>
            </a:r>
            <a:endParaRPr sz="1800" dirty="0"/>
          </a:p>
        </p:txBody>
      </p:sp>
      <p:pic>
        <p:nvPicPr>
          <p:cNvPr id="275" name="Google Shape;275;p33"/>
          <p:cNvPicPr preferRelativeResize="0"/>
          <p:nvPr/>
        </p:nvPicPr>
        <p:blipFill>
          <a:blip r:embed="rId3">
            <a:alphaModFix/>
          </a:blip>
          <a:stretch>
            <a:fillRect/>
          </a:stretch>
        </p:blipFill>
        <p:spPr>
          <a:xfrm>
            <a:off x="4423250" y="1199100"/>
            <a:ext cx="4535625" cy="3023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4"/>
          <p:cNvSpPr txBox="1">
            <a:spLocks noGrp="1"/>
          </p:cNvSpPr>
          <p:nvPr>
            <p:ph type="title"/>
          </p:nvPr>
        </p:nvSpPr>
        <p:spPr>
          <a:xfrm>
            <a:off x="819150" y="823216"/>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Gregor Mendel</a:t>
            </a:r>
            <a:endParaRPr dirty="0"/>
          </a:p>
        </p:txBody>
      </p:sp>
      <p:sp>
        <p:nvSpPr>
          <p:cNvPr id="281" name="Google Shape;281;p34"/>
          <p:cNvSpPr txBox="1">
            <a:spLocks noGrp="1"/>
          </p:cNvSpPr>
          <p:nvPr>
            <p:ph type="body" idx="1"/>
          </p:nvPr>
        </p:nvSpPr>
        <p:spPr>
          <a:xfrm>
            <a:off x="289122" y="1468567"/>
            <a:ext cx="52122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20 July 1822 – 6 January 1884</a:t>
            </a:r>
            <a:endParaRPr sz="1800" dirty="0"/>
          </a:p>
          <a:p>
            <a:pPr marL="457200" lvl="0" indent="-311150" algn="l" rtl="0">
              <a:spcBef>
                <a:spcPts val="0"/>
              </a:spcBef>
              <a:spcAft>
                <a:spcPts val="0"/>
              </a:spcAft>
              <a:buSzPts val="1300"/>
              <a:buChar char="-"/>
            </a:pPr>
            <a:r>
              <a:rPr lang="en" sz="1800" dirty="0"/>
              <a:t>Discovered that traits are inherited in discrete bundles and not via the blending theory that was popular at the time.</a:t>
            </a:r>
            <a:endParaRPr sz="1800" dirty="0"/>
          </a:p>
          <a:p>
            <a:pPr marL="457200" lvl="0" indent="-311150" algn="l" rtl="0">
              <a:spcBef>
                <a:spcPts val="0"/>
              </a:spcBef>
              <a:spcAft>
                <a:spcPts val="0"/>
              </a:spcAft>
              <a:buSzPts val="1300"/>
              <a:buChar char="-"/>
            </a:pPr>
            <a:r>
              <a:rPr lang="en" sz="1800" dirty="0"/>
              <a:t>Worked with pea plants and found 3:1 ratios of traits after breeding for multiple generations.</a:t>
            </a:r>
            <a:endParaRPr sz="1800" dirty="0"/>
          </a:p>
          <a:p>
            <a:pPr marL="457200" lvl="0" indent="-311150" algn="l" rtl="0">
              <a:spcBef>
                <a:spcPts val="0"/>
              </a:spcBef>
              <a:spcAft>
                <a:spcPts val="0"/>
              </a:spcAft>
              <a:buSzPts val="1300"/>
              <a:buChar char="-"/>
            </a:pPr>
            <a:r>
              <a:rPr lang="en" sz="1800" dirty="0"/>
              <a:t>His experiment formed the basis for the understanding of dominant and recessive traits.</a:t>
            </a:r>
            <a:endParaRPr sz="1800" dirty="0"/>
          </a:p>
        </p:txBody>
      </p:sp>
      <p:pic>
        <p:nvPicPr>
          <p:cNvPr id="282" name="Google Shape;282;p34"/>
          <p:cNvPicPr preferRelativeResize="0"/>
          <p:nvPr/>
        </p:nvPicPr>
        <p:blipFill>
          <a:blip r:embed="rId3">
            <a:alphaModFix/>
          </a:blip>
          <a:stretch>
            <a:fillRect/>
          </a:stretch>
        </p:blipFill>
        <p:spPr>
          <a:xfrm>
            <a:off x="5780077" y="999466"/>
            <a:ext cx="2742126" cy="3722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Gregor Mendel</a:t>
            </a:r>
            <a:endParaRPr/>
          </a:p>
        </p:txBody>
      </p:sp>
      <p:sp>
        <p:nvSpPr>
          <p:cNvPr id="288" name="Google Shape;288;p35"/>
          <p:cNvSpPr txBox="1">
            <a:spLocks noGrp="1"/>
          </p:cNvSpPr>
          <p:nvPr>
            <p:ph type="body" idx="1"/>
          </p:nvPr>
        </p:nvSpPr>
        <p:spPr>
          <a:xfrm>
            <a:off x="4274175" y="1152475"/>
            <a:ext cx="4558200" cy="3416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sz="1800" dirty="0"/>
              <a:t>Mendel was a friar at St Thomas's Abbey in the Czech Republic, he was a full time monk, part time scientist!</a:t>
            </a:r>
            <a:endParaRPr sz="1800" dirty="0"/>
          </a:p>
          <a:p>
            <a:pPr marL="457200" lvl="0" indent="-311150" algn="l" rtl="0">
              <a:spcBef>
                <a:spcPts val="0"/>
              </a:spcBef>
              <a:spcAft>
                <a:spcPts val="0"/>
              </a:spcAft>
              <a:buSzPts val="1300"/>
              <a:buChar char="-"/>
            </a:pPr>
            <a:r>
              <a:rPr lang="en" sz="1800" dirty="0"/>
              <a:t>His pea experiment took seven years to complete, and his boss thought it was a waste of time.</a:t>
            </a:r>
            <a:endParaRPr sz="1800" dirty="0"/>
          </a:p>
          <a:p>
            <a:pPr marL="457200" lvl="0" indent="-311150" algn="l" rtl="0">
              <a:spcBef>
                <a:spcPts val="0"/>
              </a:spcBef>
              <a:spcAft>
                <a:spcPts val="0"/>
              </a:spcAft>
              <a:buSzPts val="1300"/>
              <a:buChar char="-"/>
            </a:pPr>
            <a:r>
              <a:rPr lang="en" sz="1800" dirty="0"/>
              <a:t>It wasn’t until the 1900s, when others began asking how inheritance worked that his work was recognized.</a:t>
            </a:r>
            <a:endParaRPr sz="1800" dirty="0"/>
          </a:p>
        </p:txBody>
      </p:sp>
      <p:pic>
        <p:nvPicPr>
          <p:cNvPr id="289" name="Google Shape;289;p35"/>
          <p:cNvPicPr preferRelativeResize="0"/>
          <p:nvPr/>
        </p:nvPicPr>
        <p:blipFill rotWithShape="1">
          <a:blip r:embed="rId3">
            <a:alphaModFix/>
          </a:blip>
          <a:srcRect r="8642"/>
          <a:stretch/>
        </p:blipFill>
        <p:spPr>
          <a:xfrm>
            <a:off x="551200" y="1436625"/>
            <a:ext cx="3904426" cy="28480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End of teacher info slides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Judging Time</a:t>
            </a:r>
            <a:endParaRPr/>
          </a:p>
        </p:txBody>
      </p:sp>
      <p:sp>
        <p:nvSpPr>
          <p:cNvPr id="300" name="Google Shape;300;p37"/>
          <p:cNvSpPr txBox="1"/>
          <p:nvPr/>
        </p:nvSpPr>
        <p:spPr>
          <a:xfrm>
            <a:off x="389150" y="1596075"/>
            <a:ext cx="3384000" cy="2859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Calibri"/>
              <a:buChar char="-"/>
            </a:pPr>
            <a:r>
              <a:rPr lang="en" sz="1800" dirty="0">
                <a:solidFill>
                  <a:schemeClr val="dk2"/>
                </a:solidFill>
                <a:latin typeface="Calibri"/>
                <a:ea typeface="Calibri"/>
                <a:cs typeface="Calibri"/>
                <a:sym typeface="Calibri"/>
              </a:rPr>
              <a:t>You have 20 minutes to go look at everyone else’s posters</a:t>
            </a:r>
            <a:endParaRPr sz="1800" dirty="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dirty="0">
                <a:solidFill>
                  <a:schemeClr val="dk2"/>
                </a:solidFill>
                <a:latin typeface="Calibri"/>
                <a:ea typeface="Calibri"/>
                <a:cs typeface="Calibri"/>
                <a:sym typeface="Calibri"/>
              </a:rPr>
              <a:t>Record the numbers of the posters you like the most</a:t>
            </a:r>
            <a:endParaRPr sz="1800" dirty="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dirty="0">
                <a:solidFill>
                  <a:schemeClr val="dk2"/>
                </a:solidFill>
                <a:latin typeface="Calibri"/>
                <a:ea typeface="Calibri"/>
                <a:cs typeface="Calibri"/>
                <a:sym typeface="Calibri"/>
              </a:rPr>
              <a:t>Find your favorite poster for each scientist</a:t>
            </a:r>
            <a:endParaRPr sz="1800" dirty="0">
              <a:solidFill>
                <a:schemeClr val="dk2"/>
              </a:solidFill>
              <a:latin typeface="Calibri"/>
              <a:ea typeface="Calibri"/>
              <a:cs typeface="Calibri"/>
              <a:sym typeface="Calibri"/>
            </a:endParaRPr>
          </a:p>
          <a:p>
            <a:pPr marL="457200" lvl="0" indent="-342900" algn="l" rtl="0">
              <a:spcBef>
                <a:spcPts val="0"/>
              </a:spcBef>
              <a:spcAft>
                <a:spcPts val="0"/>
              </a:spcAft>
              <a:buClr>
                <a:schemeClr val="dk2"/>
              </a:buClr>
              <a:buSzPts val="1800"/>
              <a:buFont typeface="Calibri"/>
              <a:buChar char="-"/>
            </a:pPr>
            <a:r>
              <a:rPr lang="en" sz="1800" dirty="0">
                <a:solidFill>
                  <a:schemeClr val="dk2"/>
                </a:solidFill>
                <a:latin typeface="Calibri"/>
                <a:ea typeface="Calibri"/>
                <a:cs typeface="Calibri"/>
                <a:sym typeface="Calibri"/>
              </a:rPr>
              <a:t>Determine who should win the DNA Discovery Award!</a:t>
            </a:r>
            <a:endParaRPr sz="1800" dirty="0">
              <a:solidFill>
                <a:schemeClr val="dk2"/>
              </a:solidFill>
              <a:latin typeface="Calibri"/>
              <a:ea typeface="Calibri"/>
              <a:cs typeface="Calibri"/>
              <a:sym typeface="Calibri"/>
            </a:endParaRPr>
          </a:p>
        </p:txBody>
      </p:sp>
      <p:pic>
        <p:nvPicPr>
          <p:cNvPr id="301" name="Google Shape;301;p37" descr="This timer silently counts down to 0:00, then alerts you that time is up with a gentle beep sound." title="20 Minute Timer">
            <a:hlinkClick r:id="rId3"/>
          </p:cNvPr>
          <p:cNvPicPr preferRelativeResize="0"/>
          <p:nvPr/>
        </p:nvPicPr>
        <p:blipFill>
          <a:blip r:embed="rId4">
            <a:alphaModFix/>
          </a:blip>
          <a:stretch>
            <a:fillRect/>
          </a:stretch>
        </p:blipFill>
        <p:spPr>
          <a:xfrm>
            <a:off x="3879500" y="1381125"/>
            <a:ext cx="4741597" cy="2667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Judging Time</a:t>
            </a:r>
            <a:endParaRPr/>
          </a:p>
        </p:txBody>
      </p:sp>
      <p:sp>
        <p:nvSpPr>
          <p:cNvPr id="307" name="Google Shape;307;p38"/>
          <p:cNvSpPr txBox="1">
            <a:spLocks noGrp="1"/>
          </p:cNvSpPr>
          <p:nvPr>
            <p:ph type="body" idx="1"/>
          </p:nvPr>
        </p:nvSpPr>
        <p:spPr>
          <a:xfrm>
            <a:off x="3419350" y="1800200"/>
            <a:ext cx="2636700" cy="2362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300" dirty="0"/>
              <a:t>Direct students to your version of the judging form (found in the lesson plan and in the speaker's notes) on this slide</a:t>
            </a:r>
            <a:endParaRPr sz="2300" dirty="0"/>
          </a:p>
        </p:txBody>
      </p:sp>
      <p:pic>
        <p:nvPicPr>
          <p:cNvPr id="308" name="Google Shape;308;p38"/>
          <p:cNvPicPr preferRelativeResize="0"/>
          <p:nvPr/>
        </p:nvPicPr>
        <p:blipFill rotWithShape="1">
          <a:blip r:embed="rId3">
            <a:alphaModFix/>
          </a:blip>
          <a:srcRect l="26211" r="26182"/>
          <a:stretch/>
        </p:blipFill>
        <p:spPr>
          <a:xfrm>
            <a:off x="6288100" y="1373700"/>
            <a:ext cx="2289226" cy="3204725"/>
          </a:xfrm>
          <a:prstGeom prst="rect">
            <a:avLst/>
          </a:prstGeom>
          <a:noFill/>
          <a:ln>
            <a:noFill/>
          </a:ln>
        </p:spPr>
      </p:pic>
      <p:pic>
        <p:nvPicPr>
          <p:cNvPr id="309" name="Google Shape;309;p38"/>
          <p:cNvPicPr preferRelativeResize="0"/>
          <p:nvPr/>
        </p:nvPicPr>
        <p:blipFill rotWithShape="1">
          <a:blip r:embed="rId4">
            <a:alphaModFix/>
          </a:blip>
          <a:srcRect l="6419"/>
          <a:stretch/>
        </p:blipFill>
        <p:spPr>
          <a:xfrm>
            <a:off x="362225" y="1985900"/>
            <a:ext cx="3057126" cy="2177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Image Attributions</a:t>
            </a:r>
            <a:endParaRPr/>
          </a:p>
        </p:txBody>
      </p:sp>
      <p:sp>
        <p:nvSpPr>
          <p:cNvPr id="315" name="Google Shape;315;p39"/>
          <p:cNvSpPr txBox="1">
            <a:spLocks noGrp="1"/>
          </p:cNvSpPr>
          <p:nvPr>
            <p:ph type="body" idx="1"/>
          </p:nvPr>
        </p:nvSpPr>
        <p:spPr>
          <a:xfrm>
            <a:off x="819150" y="1497175"/>
            <a:ext cx="7505700" cy="2941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100" dirty="0">
                <a:latin typeface="Arial"/>
                <a:ea typeface="Arial"/>
                <a:cs typeface="Arial"/>
                <a:sym typeface="Arial"/>
              </a:rPr>
              <a:t>Slide 3</a:t>
            </a:r>
            <a:endParaRPr sz="1100" dirty="0">
              <a:latin typeface="Arial"/>
              <a:ea typeface="Arial"/>
              <a:cs typeface="Arial"/>
              <a:sym typeface="Arial"/>
            </a:endParaRPr>
          </a:p>
          <a:p>
            <a:pPr marL="0" lvl="0" indent="0" algn="l" rtl="0">
              <a:lnSpc>
                <a:spcPct val="100000"/>
              </a:lnSpc>
              <a:spcBef>
                <a:spcPts val="1200"/>
              </a:spcBef>
              <a:spcAft>
                <a:spcPts val="0"/>
              </a:spcAft>
              <a:buNone/>
            </a:pPr>
            <a:r>
              <a:rPr lang="en" sz="1100" dirty="0">
                <a:solidFill>
                  <a:srgbClr val="000000"/>
                </a:solidFill>
                <a:latin typeface="Arial"/>
                <a:ea typeface="Arial"/>
                <a:cs typeface="Arial"/>
                <a:sym typeface="Arial"/>
              </a:rPr>
              <a:t>Illustrations by sttimm via Pixabay</a:t>
            </a:r>
            <a:endParaRPr sz="1100" dirty="0">
              <a:solidFill>
                <a:srgbClr val="000000"/>
              </a:solidFill>
              <a:latin typeface="Arial"/>
              <a:ea typeface="Arial"/>
              <a:cs typeface="Arial"/>
              <a:sym typeface="Arial"/>
            </a:endParaRPr>
          </a:p>
          <a:p>
            <a:pPr marL="0" lvl="0" indent="0" algn="l" rtl="0">
              <a:lnSpc>
                <a:spcPct val="100000"/>
              </a:lnSpc>
              <a:spcBef>
                <a:spcPts val="1200"/>
              </a:spcBef>
              <a:spcAft>
                <a:spcPts val="0"/>
              </a:spcAft>
              <a:buNone/>
            </a:pPr>
            <a:r>
              <a:rPr lang="en" sz="1100" dirty="0">
                <a:solidFill>
                  <a:srgbClr val="000000"/>
                </a:solidFill>
                <a:latin typeface="Arial"/>
                <a:ea typeface="Arial"/>
                <a:cs typeface="Arial"/>
                <a:sym typeface="Arial"/>
              </a:rPr>
              <a:t>Slide 4</a:t>
            </a: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dirty="0">
                <a:solidFill>
                  <a:srgbClr val="000000"/>
                </a:solidFill>
                <a:latin typeface="Arial"/>
                <a:ea typeface="Arial"/>
                <a:cs typeface="Arial"/>
                <a:sym typeface="Arial"/>
              </a:rPr>
              <a:t>Illustrations by geralt via Pixabay</a:t>
            </a:r>
            <a:endParaRPr lang="en-US"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dirty="0">
                <a:solidFill>
                  <a:srgbClr val="000000"/>
                </a:solidFill>
                <a:latin typeface="Arial"/>
                <a:ea typeface="Arial"/>
                <a:cs typeface="Arial"/>
                <a:sym typeface="Arial"/>
              </a:rPr>
              <a:t>Slide 7</a:t>
            </a: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dirty="0">
                <a:solidFill>
                  <a:srgbClr val="000000"/>
                </a:solidFill>
                <a:latin typeface="Arial"/>
                <a:ea typeface="Arial"/>
                <a:cs typeface="Arial"/>
                <a:sym typeface="Arial"/>
              </a:rPr>
              <a:t>Illustrations by geralt via Pixabay</a:t>
            </a: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dirty="0">
                <a:solidFill>
                  <a:srgbClr val="000000"/>
                </a:solidFill>
                <a:latin typeface="Arial"/>
                <a:ea typeface="Arial"/>
                <a:cs typeface="Arial"/>
                <a:sym typeface="Arial"/>
              </a:rPr>
              <a:t>Slide 26</a:t>
            </a: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 sz="1100" dirty="0">
                <a:solidFill>
                  <a:srgbClr val="000000"/>
                </a:solidFill>
                <a:latin typeface="Arial"/>
                <a:ea typeface="Arial"/>
                <a:cs typeface="Arial"/>
                <a:sym typeface="Arial"/>
              </a:rPr>
              <a:t>Illustrations by geralt and athree23 via Pixabay</a:t>
            </a:r>
            <a:endParaRPr sz="1100"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How did we get here?</a:t>
            </a:r>
            <a:endParaRPr/>
          </a:p>
        </p:txBody>
      </p:sp>
      <p:sp>
        <p:nvSpPr>
          <p:cNvPr id="141" name="Google Shape;141;p15"/>
          <p:cNvSpPr txBox="1">
            <a:spLocks noGrp="1"/>
          </p:cNvSpPr>
          <p:nvPr>
            <p:ph type="body" idx="1"/>
          </p:nvPr>
        </p:nvSpPr>
        <p:spPr>
          <a:xfrm>
            <a:off x="416455" y="1665936"/>
            <a:ext cx="481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800" dirty="0"/>
              <a:t>We didn’t start by sequencing the genome.</a:t>
            </a:r>
            <a:endParaRPr sz="1800" dirty="0"/>
          </a:p>
        </p:txBody>
      </p:sp>
      <p:sp>
        <p:nvSpPr>
          <p:cNvPr id="142" name="Google Shape;142;p15"/>
          <p:cNvSpPr txBox="1">
            <a:spLocks noGrp="1"/>
          </p:cNvSpPr>
          <p:nvPr>
            <p:ph type="body" idx="1"/>
          </p:nvPr>
        </p:nvSpPr>
        <p:spPr>
          <a:xfrm>
            <a:off x="416455" y="2510364"/>
            <a:ext cx="3981800" cy="572700"/>
          </a:xfrm>
          <a:prstGeom prst="rect">
            <a:avLst/>
          </a:prstGeom>
        </p:spPr>
        <p:txBody>
          <a:bodyPr spcFirstLastPara="1" wrap="square" lIns="91425" tIns="91425" rIns="91425" bIns="91425" anchor="t" anchorCtr="0">
            <a:noAutofit/>
          </a:bodyPr>
          <a:lstStyle/>
          <a:p>
            <a:pPr marL="0" lvl="0" indent="0" rtl="0">
              <a:spcBef>
                <a:spcPts val="0"/>
              </a:spcBef>
              <a:spcAft>
                <a:spcPts val="1200"/>
              </a:spcAft>
              <a:buSzPts val="935"/>
              <a:buNone/>
            </a:pPr>
            <a:r>
              <a:rPr lang="en" sz="1800" dirty="0"/>
              <a:t>Like building with bricks, tens of thousands of scientists contributed their individual work, building off the work before them to learn more and more.</a:t>
            </a:r>
            <a:endParaRPr sz="1800" dirty="0"/>
          </a:p>
        </p:txBody>
      </p:sp>
      <p:pic>
        <p:nvPicPr>
          <p:cNvPr id="143" name="Google Shape;143;p15"/>
          <p:cNvPicPr preferRelativeResize="0"/>
          <p:nvPr/>
        </p:nvPicPr>
        <p:blipFill>
          <a:blip r:embed="rId3">
            <a:alphaModFix/>
          </a:blip>
          <a:stretch>
            <a:fillRect/>
          </a:stretch>
        </p:blipFill>
        <p:spPr>
          <a:xfrm>
            <a:off x="4828760" y="1511828"/>
            <a:ext cx="3660216" cy="26650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Investigate</a:t>
            </a:r>
            <a:endParaRPr/>
          </a:p>
        </p:txBody>
      </p:sp>
      <p:sp>
        <p:nvSpPr>
          <p:cNvPr id="149" name="Google Shape;149;p16"/>
          <p:cNvSpPr txBox="1">
            <a:spLocks noGrp="1"/>
          </p:cNvSpPr>
          <p:nvPr>
            <p:ph type="body" idx="1"/>
          </p:nvPr>
        </p:nvSpPr>
        <p:spPr>
          <a:xfrm>
            <a:off x="4187250" y="1347750"/>
            <a:ext cx="47073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a:t>You will be given 8 important moments in the field of genetics to research and create a timeline with your shoulder partner.</a:t>
            </a:r>
            <a:endParaRPr sz="1800" dirty="0"/>
          </a:p>
          <a:p>
            <a:pPr marL="0" lvl="0" indent="0" algn="l" rtl="0">
              <a:spcBef>
                <a:spcPts val="1200"/>
              </a:spcBef>
              <a:spcAft>
                <a:spcPts val="0"/>
              </a:spcAft>
              <a:buNone/>
            </a:pPr>
            <a:r>
              <a:rPr lang="en" sz="1800" dirty="0"/>
              <a:t>Use internet resources to find information on each of the listed moments so you can arrange them chronologically.</a:t>
            </a:r>
            <a:endParaRPr sz="1800" dirty="0"/>
          </a:p>
          <a:p>
            <a:pPr marL="0" lvl="0" indent="0" algn="l" rtl="0">
              <a:spcBef>
                <a:spcPts val="1200"/>
              </a:spcBef>
              <a:spcAft>
                <a:spcPts val="1200"/>
              </a:spcAft>
              <a:buNone/>
            </a:pPr>
            <a:r>
              <a:rPr lang="en" sz="1800" dirty="0"/>
              <a:t>Hint: Some of these scientists involved may be important again later, so take good notes and save useful resources you find.</a:t>
            </a:r>
            <a:endParaRPr sz="1800" dirty="0"/>
          </a:p>
        </p:txBody>
      </p:sp>
      <p:pic>
        <p:nvPicPr>
          <p:cNvPr id="150" name="Google Shape;150;p16" descr="Free business next step next illustration" title="Download free HD stock image of Business Next Step"/>
          <p:cNvPicPr preferRelativeResize="0"/>
          <p:nvPr/>
        </p:nvPicPr>
        <p:blipFill>
          <a:blip r:embed="rId3">
            <a:alphaModFix/>
          </a:blip>
          <a:stretch>
            <a:fillRect/>
          </a:stretch>
        </p:blipFill>
        <p:spPr>
          <a:xfrm>
            <a:off x="387425" y="1702683"/>
            <a:ext cx="3799825" cy="25332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Timeline Events</a:t>
            </a:r>
            <a:endParaRPr/>
          </a:p>
        </p:txBody>
      </p:sp>
      <p:sp>
        <p:nvSpPr>
          <p:cNvPr id="156" name="Google Shape;156;p17"/>
          <p:cNvSpPr txBox="1"/>
          <p:nvPr/>
        </p:nvSpPr>
        <p:spPr>
          <a:xfrm>
            <a:off x="249150" y="1389950"/>
            <a:ext cx="8645700" cy="2573751"/>
          </a:xfrm>
          <a:prstGeom prst="rect">
            <a:avLst/>
          </a:prstGeom>
          <a:noFill/>
          <a:ln>
            <a:noFill/>
          </a:ln>
        </p:spPr>
        <p:txBody>
          <a:bodyPr spcFirstLastPara="1" wrap="square" lIns="91425" tIns="91425" rIns="91425" bIns="91425" anchor="t" anchorCtr="0">
            <a:spAutoFit/>
          </a:bodyPr>
          <a:lstStyle/>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Avery–MacLeod–McCarty experiment discovers that DNA, not proteins, carry genetic information </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Rosalind Franklin supervises the creation of the first x-ray diffraction image of a single strand of DNA </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Walter Fiers and his team seqence a gene for the first time; it codes for a coat protein of a virus</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Transposons, genes that can move up and down the chromosome, are discovered in corn by Barbara McClintock </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Gregor Mendel finds that traits are heritable with separate alleles and not via blending </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The first draft of the Human Genome Project, a transcription of the entire human genome, is published </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Dolly the Sheep is cloned </a:t>
            </a:r>
            <a:endParaRPr sz="1500" dirty="0">
              <a:latin typeface="Calibri"/>
              <a:ea typeface="Calibri"/>
              <a:cs typeface="Calibri"/>
              <a:sym typeface="Calibri"/>
            </a:endParaRPr>
          </a:p>
          <a:p>
            <a:pPr marL="457200" lvl="0" indent="-323850" algn="l" rtl="0">
              <a:lnSpc>
                <a:spcPct val="115000"/>
              </a:lnSpc>
              <a:spcBef>
                <a:spcPts val="0"/>
              </a:spcBef>
              <a:spcAft>
                <a:spcPts val="0"/>
              </a:spcAft>
              <a:buSzPts val="1500"/>
              <a:buFont typeface="Calibri"/>
              <a:buChar char="-"/>
            </a:pPr>
            <a:r>
              <a:rPr lang="en" sz="1500" dirty="0">
                <a:latin typeface="Calibri"/>
                <a:ea typeface="Calibri"/>
                <a:cs typeface="Calibri"/>
                <a:sym typeface="Calibri"/>
              </a:rPr>
              <a:t>Charles Darwin proposes the Theory of Evolution </a:t>
            </a:r>
            <a:endParaRPr sz="18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Discussion Questions</a:t>
            </a:r>
            <a:endParaRPr/>
          </a:p>
        </p:txBody>
      </p:sp>
      <p:sp>
        <p:nvSpPr>
          <p:cNvPr id="162" name="Google Shape;162;p18"/>
          <p:cNvSpPr txBox="1">
            <a:spLocks noGrp="1"/>
          </p:cNvSpPr>
          <p:nvPr>
            <p:ph type="body" idx="1"/>
          </p:nvPr>
        </p:nvSpPr>
        <p:spPr>
          <a:xfrm>
            <a:off x="819150" y="1540625"/>
            <a:ext cx="3321300" cy="2898000"/>
          </a:xfrm>
          <a:prstGeom prst="rect">
            <a:avLst/>
          </a:prstGeom>
        </p:spPr>
        <p:txBody>
          <a:bodyPr spcFirstLastPara="1" wrap="square" lIns="91425" tIns="91425" rIns="91425" bIns="91425" anchor="ctr" anchorCtr="0">
            <a:noAutofit/>
          </a:bodyPr>
          <a:lstStyle/>
          <a:p>
            <a:pPr marL="0" lvl="0" indent="0" algn="ctr" rtl="0">
              <a:lnSpc>
                <a:spcPct val="105000"/>
              </a:lnSpc>
              <a:spcBef>
                <a:spcPts val="0"/>
              </a:spcBef>
              <a:spcAft>
                <a:spcPts val="0"/>
              </a:spcAft>
              <a:buSzPts val="1018"/>
              <a:buNone/>
            </a:pPr>
            <a:r>
              <a:rPr lang="en" sz="1802" dirty="0"/>
              <a:t>Compare your timeline with the other group at your table. Did they find anything different?</a:t>
            </a:r>
            <a:endParaRPr sz="1802" dirty="0"/>
          </a:p>
          <a:p>
            <a:pPr marL="0" lvl="0" indent="0" algn="ctr" rtl="0">
              <a:lnSpc>
                <a:spcPct val="105000"/>
              </a:lnSpc>
              <a:spcBef>
                <a:spcPts val="1200"/>
              </a:spcBef>
              <a:spcAft>
                <a:spcPts val="1200"/>
              </a:spcAft>
              <a:buSzPts val="1018"/>
              <a:buNone/>
            </a:pPr>
            <a:endParaRPr sz="1802" dirty="0"/>
          </a:p>
        </p:txBody>
      </p:sp>
      <p:pic>
        <p:nvPicPr>
          <p:cNvPr id="1026" name="Picture 2">
            <a:extLst>
              <a:ext uri="{FF2B5EF4-FFF2-40B4-BE49-F238E27FC236}">
                <a16:creationId xmlns:a16="http://schemas.microsoft.com/office/drawing/2014/main" id="{280C9AB5-BC66-97D7-B3B2-226ED31B0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686" y="1562388"/>
            <a:ext cx="3916909" cy="2594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Discussion Questions</a:t>
            </a:r>
            <a:endParaRPr/>
          </a:p>
        </p:txBody>
      </p:sp>
      <p:sp>
        <p:nvSpPr>
          <p:cNvPr id="169" name="Google Shape;169;p19"/>
          <p:cNvSpPr txBox="1">
            <a:spLocks noGrp="1"/>
          </p:cNvSpPr>
          <p:nvPr>
            <p:ph type="body" idx="1"/>
          </p:nvPr>
        </p:nvSpPr>
        <p:spPr>
          <a:xfrm>
            <a:off x="5259700" y="1540625"/>
            <a:ext cx="3065100" cy="2898000"/>
          </a:xfrm>
          <a:prstGeom prst="rect">
            <a:avLst/>
          </a:prstGeom>
        </p:spPr>
        <p:txBody>
          <a:bodyPr spcFirstLastPara="1" wrap="square" lIns="91425" tIns="91425" rIns="91425" bIns="91425" anchor="ctr" anchorCtr="0">
            <a:noAutofit/>
          </a:bodyPr>
          <a:lstStyle/>
          <a:p>
            <a:pPr marL="0" lvl="0" indent="0" algn="ctr" rtl="0">
              <a:lnSpc>
                <a:spcPct val="105000"/>
              </a:lnSpc>
              <a:spcBef>
                <a:spcPts val="0"/>
              </a:spcBef>
              <a:spcAft>
                <a:spcPts val="0"/>
              </a:spcAft>
              <a:buSzPts val="1018"/>
              <a:buNone/>
            </a:pPr>
            <a:r>
              <a:rPr lang="en" sz="1802" dirty="0"/>
              <a:t>Were there any discoveries that surprised you with how early they were? How late?</a:t>
            </a:r>
            <a:endParaRPr sz="1802" dirty="0"/>
          </a:p>
          <a:p>
            <a:pPr marL="0" lvl="0" indent="0" algn="ctr" rtl="0">
              <a:lnSpc>
                <a:spcPct val="105000"/>
              </a:lnSpc>
              <a:spcBef>
                <a:spcPts val="1200"/>
              </a:spcBef>
              <a:spcAft>
                <a:spcPts val="1200"/>
              </a:spcAft>
              <a:buSzPts val="1018"/>
              <a:buNone/>
            </a:pPr>
            <a:r>
              <a:rPr lang="en" sz="1802" dirty="0"/>
              <a:t>Is there anything you are interested in learning more about? </a:t>
            </a:r>
            <a:endParaRPr sz="1802" dirty="0"/>
          </a:p>
        </p:txBody>
      </p:sp>
      <p:pic>
        <p:nvPicPr>
          <p:cNvPr id="170" name="Google Shape;170;p19" descr="Free network communication connection illustration" title="Download free HD stock image of Network Communication"/>
          <p:cNvPicPr preferRelativeResize="0"/>
          <p:nvPr/>
        </p:nvPicPr>
        <p:blipFill>
          <a:blip r:embed="rId3">
            <a:alphaModFix/>
          </a:blip>
          <a:stretch>
            <a:fillRect/>
          </a:stretch>
        </p:blipFill>
        <p:spPr>
          <a:xfrm>
            <a:off x="517850" y="1613075"/>
            <a:ext cx="4741849" cy="3161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0"/>
          <p:cNvSpPr txBox="1">
            <a:spLocks noGrp="1"/>
          </p:cNvSpPr>
          <p:nvPr>
            <p:ph type="title"/>
          </p:nvPr>
        </p:nvSpPr>
        <p:spPr>
          <a:xfrm>
            <a:off x="300410" y="891677"/>
            <a:ext cx="4147411" cy="3360144"/>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800" dirty="0">
                <a:latin typeface="Calibri" panose="020F0502020204030204" pitchFamily="34" charset="0"/>
                <a:ea typeface="Calibri" panose="020F0502020204030204" pitchFamily="34" charset="0"/>
                <a:cs typeface="Calibri" panose="020F0502020204030204" pitchFamily="34" charset="0"/>
              </a:rPr>
              <a:t>While there are thousands of scientists that have contributed, there are 4 nominees set to win this year’s DNA Discovery Award</a:t>
            </a:r>
            <a:endParaRPr sz="1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red flower with a dna symbol on it&#10;&#10;AI-generated content may be incorrect.">
            <a:extLst>
              <a:ext uri="{FF2B5EF4-FFF2-40B4-BE49-F238E27FC236}">
                <a16:creationId xmlns:a16="http://schemas.microsoft.com/office/drawing/2014/main" id="{11B6ECED-C4B4-3D44-C6AC-74D90B501A89}"/>
              </a:ext>
            </a:extLst>
          </p:cNvPr>
          <p:cNvPicPr>
            <a:picLocks noChangeAspect="1"/>
          </p:cNvPicPr>
          <p:nvPr/>
        </p:nvPicPr>
        <p:blipFill>
          <a:blip r:embed="rId3"/>
          <a:stretch>
            <a:fillRect/>
          </a:stretch>
        </p:blipFill>
        <p:spPr>
          <a:xfrm>
            <a:off x="4572000" y="818744"/>
            <a:ext cx="3506011" cy="350601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Picture 1" descr="A red flower with a dna symbol on it&#10;&#10;AI-generated content may be incorrect.">
            <a:extLst>
              <a:ext uri="{FF2B5EF4-FFF2-40B4-BE49-F238E27FC236}">
                <a16:creationId xmlns:a16="http://schemas.microsoft.com/office/drawing/2014/main" id="{4F117A7D-D432-3BF5-73C1-50677C4A45A3}"/>
              </a:ext>
            </a:extLst>
          </p:cNvPr>
          <p:cNvPicPr>
            <a:picLocks noChangeAspect="1"/>
          </p:cNvPicPr>
          <p:nvPr/>
        </p:nvPicPr>
        <p:blipFill>
          <a:blip r:embed="rId3"/>
          <a:stretch>
            <a:fillRect/>
          </a:stretch>
        </p:blipFill>
        <p:spPr>
          <a:xfrm>
            <a:off x="4572000" y="818744"/>
            <a:ext cx="3506011" cy="3506011"/>
          </a:xfrm>
          <a:prstGeom prst="rect">
            <a:avLst/>
          </a:prstGeom>
        </p:spPr>
      </p:pic>
      <p:sp>
        <p:nvSpPr>
          <p:cNvPr id="3" name="Google Shape;175;p20">
            <a:extLst>
              <a:ext uri="{FF2B5EF4-FFF2-40B4-BE49-F238E27FC236}">
                <a16:creationId xmlns:a16="http://schemas.microsoft.com/office/drawing/2014/main" id="{1AB9DB98-4B3B-34C1-BED0-5FC447E58F85}"/>
              </a:ext>
            </a:extLst>
          </p:cNvPr>
          <p:cNvSpPr txBox="1">
            <a:spLocks/>
          </p:cNvSpPr>
          <p:nvPr/>
        </p:nvSpPr>
        <p:spPr>
          <a:xfrm>
            <a:off x="424589" y="891677"/>
            <a:ext cx="4147411" cy="3360144"/>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000"/>
              <a:buFont typeface="Nunito"/>
              <a:buNone/>
              <a:defRPr sz="3000" b="0" i="0" u="none" strike="noStrike" cap="none">
                <a:solidFill>
                  <a:schemeClr val="lt1"/>
                </a:solidFill>
                <a:latin typeface="Nunito"/>
                <a:ea typeface="Nunito"/>
                <a:cs typeface="Nunito"/>
                <a:sym typeface="Nunito"/>
              </a:defRPr>
            </a:lvl9pPr>
          </a:lstStyle>
          <a:p>
            <a:r>
              <a:rPr lang="en-US" sz="1800" dirty="0">
                <a:latin typeface="Calibri" panose="020F0502020204030204" pitchFamily="34" charset="0"/>
                <a:ea typeface="Calibri" panose="020F0502020204030204" pitchFamily="34" charset="0"/>
                <a:cs typeface="Calibri" panose="020F0502020204030204" pitchFamily="34" charset="0"/>
              </a:rPr>
              <a:t>Your job is to pick a nominee, research them, and create a campaign poster.</a:t>
            </a:r>
          </a:p>
          <a:p>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At the end, there will be a poster fair where the class will vote on the winner!</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2402</Words>
  <Application>Microsoft Office PowerPoint</Application>
  <PresentationFormat>On-screen Show (16:9)</PresentationFormat>
  <Paragraphs>210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Nunito</vt:lpstr>
      <vt:lpstr>Arial</vt:lpstr>
      <vt:lpstr>Shift</vt:lpstr>
      <vt:lpstr>PowerPoint Presentation</vt:lpstr>
      <vt:lpstr>We can read your DNA </vt:lpstr>
      <vt:lpstr>How did we get here?</vt:lpstr>
      <vt:lpstr>Investigate</vt:lpstr>
      <vt:lpstr>Timeline Events</vt:lpstr>
      <vt:lpstr>Discussion Questions</vt:lpstr>
      <vt:lpstr>Discussion Questions</vt:lpstr>
      <vt:lpstr>While there are thousands of scientists that have contributed, there are 4 nominees set to win this year’s DNA Discovery Award</vt:lpstr>
      <vt:lpstr>PowerPoint Presentation</vt:lpstr>
      <vt:lpstr>The Nominees - Part 1</vt:lpstr>
      <vt:lpstr>The Nominees - Part 2</vt:lpstr>
      <vt:lpstr>Your task</vt:lpstr>
      <vt:lpstr>Work Time</vt:lpstr>
      <vt:lpstr>TEACHER INFO SLIDE - SLIDE 25 IS NEXT REAL SLIDE</vt:lpstr>
      <vt:lpstr>Charles Darwin</vt:lpstr>
      <vt:lpstr>Charles Darwin</vt:lpstr>
      <vt:lpstr>Rosalind Franklin</vt:lpstr>
      <vt:lpstr>X-ray crystallography</vt:lpstr>
      <vt:lpstr>Barbara McClintock</vt:lpstr>
      <vt:lpstr>Crossing Over </vt:lpstr>
      <vt:lpstr>Transposons</vt:lpstr>
      <vt:lpstr>Gregor Mendel</vt:lpstr>
      <vt:lpstr>Gregor Mendel</vt:lpstr>
      <vt:lpstr>End of teacher info slides</vt:lpstr>
      <vt:lpstr>Judging Time</vt:lpstr>
      <vt:lpstr>Judging Time</vt:lpstr>
      <vt:lpstr>Image Attributions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Karla Moeller</cp:lastModifiedBy>
  <cp:revision>1</cp:revision>
  <dcterms:modified xsi:type="dcterms:W3CDTF">2025-03-31T23:39:13Z</dcterms:modified>
</cp:coreProperties>
</file>