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Robot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bold.fntdata"/><Relationship Id="rId14" Type="http://schemas.openxmlformats.org/officeDocument/2006/relationships/slide" Target="slides/slide9.xml"/><Relationship Id="rId36" Type="http://schemas.openxmlformats.org/officeDocument/2006/relationships/font" Target="fonts/Roboto-regular.fntdata"/><Relationship Id="rId17" Type="http://schemas.openxmlformats.org/officeDocument/2006/relationships/slide" Target="slides/slide12.xml"/><Relationship Id="rId39" Type="http://schemas.openxmlformats.org/officeDocument/2006/relationships/font" Target="fonts/Roboto-boldItalic.fntdata"/><Relationship Id="rId16" Type="http://schemas.openxmlformats.org/officeDocument/2006/relationships/slide" Target="slides/slide11.xml"/><Relationship Id="rId38" Type="http://schemas.openxmlformats.org/officeDocument/2006/relationships/font" Target="fonts/Robot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Common_clownfish.jpg" TargetMode="External"/><Relationship Id="rId3" Type="http://schemas.openxmlformats.org/officeDocument/2006/relationships/hyperlink" Target="https://commons.wikimedia.org/wiki/File:Jalak_Putih_Punggung-abu_dan_Rusa_Jawa.jpg" TargetMode="External"/><Relationship Id="rId4" Type="http://schemas.openxmlformats.org/officeDocument/2006/relationships/hyperlink" Target="https://commons.wikimedia.org/wiki/File:Needlemouth.jp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Common_clownfish.jpg" TargetMode="External"/><Relationship Id="rId3" Type="http://schemas.openxmlformats.org/officeDocument/2006/relationships/hyperlink" Target="https://commons.wikimedia.org/wiki/File:Needlemouth.jpg"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Signature_Spider_feeding_on_butterfly_by_Dr._Raju_Kasambe_DSCN0064_(1).jp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ndex.php?search=jaguar+and+otters&amp;title=Special%3AMediaSearch&amp;type=image" TargetMode="External"/><Relationship Id="rId3" Type="http://schemas.openxmlformats.org/officeDocument/2006/relationships/hyperlink" Target="https://commons.wikimedia.org/w/index.php?search=animals+fighting+over+food+&amp;title=Special%3AMediaSearch&amp;type=image"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Yellow-billed_oxpecker,_Buphagus_africanus,_on_Cape_buffalo_at_Kruger_National_Park,_South_Africa._-_51753936432.jp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Whale_barnacles_and_lice.jp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Indian_Blackbird_in_Saswad_August_2025_by_Tisha_Mukherjee_01.jpg"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Siphonaptera_(YPM_IZ_093896).jpeg"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American_Dog_Tick_(Dermacentor_variabilis)_-_Kitchener,_Ontario_2019-06-15_(04).jp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MOREmoji_zombie.sv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Ampulex_compressa_(Fabricius,_1781)_The_Emerald_Cockroach_Wasp_or_Jewel_Wasp_(15683609164).jpg" TargetMode="External"/><Relationship Id="rId3" Type="http://schemas.openxmlformats.org/officeDocument/2006/relationships/hyperlink" Target="https://commons.wikimedia.org/wiki/File:Siphonaptera_(YPM_IZ_093862).jpeg" TargetMode="External"/><Relationship Id="rId4" Type="http://schemas.openxmlformats.org/officeDocument/2006/relationships/hyperlink" Target="https://commons.wikimedia.org/wiki/File:Virus_purple.svg" TargetMode="External"/><Relationship Id="rId5" Type="http://schemas.openxmlformats.org/officeDocument/2006/relationships/hyperlink" Target="https://commons.wikimedia.org/wiki/File:Plasmodium_falciparum_female_stage_V_gametocyte.svg" TargetMode="External"/><Relationship Id="rId6" Type="http://schemas.openxmlformats.org/officeDocument/2006/relationships/hyperlink" Target="https://commons.wikimedia.org/wiki/File:Several_species_of_parasitic_flat-worm._Coloured_etching,_ca_Wellcome_V0022497.jpg"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58cbe2649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58cbe264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https://commons.wikimedia.org/wiki/File:Common_clownfish.jpg</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https://commons.wikimedia.org/wiki/File:Jalak_Putih_Punggung-abu_dan_Rusa_Jawa.jpg</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4"/>
              </a:rPr>
              <a:t>https://commons.wikimedia.org/wiki/File:Needlemouth.jpg</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58cbe2649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58cbe2649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https://commons.wikimedia.org/wiki/File:Common_clownfish.jpg</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https://commons.wikimedia.org/wiki/File:Needlemouth.jpg</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58cbe2649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58cbe2649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https://commons.wikimedia.org/wiki/File:Signature_Spider_feeding_on_butterfly_by_Dr._Raju_Kasambe_DSCN0064_(1).jpg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58cbe2649c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58cbe2649c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https://commons.wikimedia.org/wiki/File:Male_Lion_and_Cub_Chitwa_South_Africa_Luca_Galuzzi_2004_edit1.jpg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6bcdb682e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6bcdb682e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https://commons.wikimedia.org/wiki/File:Jumping_spider_hugging_its_catch.jpg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6bcdb682e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6bcdb682e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https://commons.wikimedia.org/wiki/File:Hyenas_Fight_Against_Lions_Over_a_Kill_HD_10.png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58cbe2649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58cbe2649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https://commons.wikimedia.org/w/index.php?search=jaguar+and+otters&amp;title=Special%3AMediaSearch&amp;type=image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https://commons.wikimedia.org/w/index.php?search=animals+fighting+over+food+&amp;title=Special%3AMediaSearch&amp;type=image</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58cbe2649c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58cbe2649c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https://commons.wikimedia.org/wiki/File:Common_clownfish.jpg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df431de42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df431de42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50">
                <a:solidFill>
                  <a:srgbClr val="001D35"/>
                </a:solidFill>
                <a:highlight>
                  <a:schemeClr val="lt1"/>
                </a:highlight>
                <a:latin typeface="Roboto"/>
                <a:ea typeface="Roboto"/>
                <a:cs typeface="Roboto"/>
                <a:sym typeface="Roboto"/>
              </a:rPr>
              <a:t>Acacia trees provide food (nectar and Beltian bodies) and shelter (hollow thorns) for ants. In return, the ants protect the acacia trees from herbivores and competing plants. This relationship is considered obligate because neither species can survive long-term without the other. </a:t>
            </a:r>
            <a:endParaRPr sz="1350">
              <a:solidFill>
                <a:srgbClr val="001D35"/>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rgbClr val="001D35"/>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50">
                <a:solidFill>
                  <a:srgbClr val="001D35"/>
                </a:solidFill>
                <a:highlight>
                  <a:schemeClr val="lt1"/>
                </a:highlight>
                <a:latin typeface="Roboto"/>
                <a:ea typeface="Roboto"/>
                <a:cs typeface="Roboto"/>
                <a:sym typeface="Roboto"/>
              </a:rPr>
              <a:t> Oxpeckers eat ticks and parasites off the herbivores, providing a cleaning service, while the herbivores offer a readily available food source for the oxpeckers. The oxpeckers can also feed on other insects, and the herbivores can survive with parasites, so they are not fully dependent on each other. </a:t>
            </a:r>
            <a:endParaRPr sz="1350">
              <a:solidFill>
                <a:srgbClr val="001D35"/>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rgbClr val="001D35"/>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50" u="sng">
                <a:solidFill>
                  <a:schemeClr val="hlink"/>
                </a:solidFill>
                <a:highlight>
                  <a:schemeClr val="lt1"/>
                </a:highlight>
                <a:latin typeface="Roboto"/>
                <a:ea typeface="Roboto"/>
                <a:cs typeface="Roboto"/>
                <a:sym typeface="Roboto"/>
                <a:hlinkClick r:id="rId2"/>
              </a:rPr>
              <a:t>https://commons.wikimedia.org/wiki/File:Yellow-billed_oxpecker,_Buphagus_africanus,_on_Cape_buffalo_at_Kruger_National_Park,_South_Africa._-_51753936432.jpg</a:t>
            </a:r>
            <a:endParaRPr sz="1350">
              <a:solidFill>
                <a:srgbClr val="001D35"/>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50">
              <a:solidFill>
                <a:srgbClr val="001D35"/>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50">
                <a:solidFill>
                  <a:srgbClr val="001D35"/>
                </a:solidFill>
                <a:highlight>
                  <a:schemeClr val="lt1"/>
                </a:highlight>
                <a:latin typeface="Roboto"/>
                <a:ea typeface="Roboto"/>
                <a:cs typeface="Roboto"/>
                <a:sym typeface="Roboto"/>
              </a:rPr>
              <a:t>https://commons.wikimedia.org/wiki/File:Pseudomyrmex_ferruginea_Ryan_Somma-cropped.jpg</a:t>
            </a:r>
            <a:endParaRPr sz="1350">
              <a:solidFill>
                <a:srgbClr val="001D35"/>
              </a:solidFill>
              <a:highlight>
                <a:schemeClr val="lt1"/>
              </a:highlight>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58cbe2649c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58cbe2649c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https://commons.wikimedia.org/wiki/File:Whale_barnacles_and_lice.jpg</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6bcdb682e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6bcdb682e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https://commons.wikimedia.org/wiki/File:Indian_Blackbird_in_Saswad_August_2025_by_Tisha_Mukherjee_01.jpg</a:t>
            </a:r>
            <a:r>
              <a:rPr lang="en"/>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58cbe2649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58cbe2649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https://commons.wikimedia.org/wiki/File:Siphonaptera_(YPM_IZ_093896).jpeg</a:t>
            </a:r>
            <a:r>
              <a:rPr lang="en"/>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df431de4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df431de4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File:American Dog Tick (Dermacentor variabilis) - Kitchener, Ontario 2019-06-15 (04).jpg - Wikimedia Commons</a:t>
            </a:r>
            <a:r>
              <a:rPr lang="en">
                <a:solidFill>
                  <a:schemeClr val="dk1"/>
                </a:solidFill>
              </a:rPr>
              <a: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58cbe2649c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58cbe2649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3ef5b476e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3ef5b476e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https://commons.wikimedia.org/wiki/File:MOREmoji_zombie.svg</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3ef5b476ea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3ef5b476ea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https://commons.wikimedia.org/wiki/File:Ampulex_compressa_(Fabricius,_1781)_The_Emerald_Cockroach_Wasp_or_Jewel_Wasp_(15683609164).jpg</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https://commons.wikimedia.org/wiki/File:Siphonaptera_(YPM_IZ_093862).jpeg</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4"/>
              </a:rPr>
              <a:t>https://commons.wikimedia.org/wiki/File:Virus_purple.svg</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5"/>
              </a:rPr>
              <a:t>https://commons.wikimedia.org/wiki/File:Plasmodium_falciparum_female_stage_V_gametocyte.svg</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6"/>
              </a:rPr>
              <a:t>https://commons.wikimedia.org/wiki/File:Several_species_of_parasitic_flat-worm._Coloured_etching,_ca_Wellcome_V0022497.jpg</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3ef5b476ea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3ef5b476ea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3f8587129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3f858712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3f8587129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3f8587129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3f8587129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3f8587129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3f8587129a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3f8587129a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3f8587129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3f8587129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3f8587129a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3f8587129a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3f8587129a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3f8587129a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3f8587129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3f8587129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3f8587129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3f8587129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3f8587129a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3f8587129a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3f8587129a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3f8587129a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3f8587129a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3f8587129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24.png"/><Relationship Id="rId5" Type="http://schemas.openxmlformats.org/officeDocument/2006/relationships/image" Target="../media/image14.png"/><Relationship Id="rId6" Type="http://schemas.openxmlformats.org/officeDocument/2006/relationships/image" Target="../media/image23.png"/><Relationship Id="rId7"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7.jpg"/><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youtu.be/vijGdWn5-h8?si=kfxJbkIYsSNWwAZi" TargetMode="Externa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3.jpg"/><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s://youtu.be/d-PtBbDwows?si=z-gEs_6-x4xOOMnU" TargetMode="Externa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8.jpg"/><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s://youtu.be/Go_LIz7kTok?si=_AgDpGizi0y2YZ9P" TargetMode="Externa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hyperlink" Target="https://youtu.be/rqno7K2zXi4?si=i9yTWfaeX1-rfgx-" TargetMode="Externa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8.jpg"/><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hyperlink" Target="https://youtu.be/kxBIJvNHZg4?si=vuZq2NZfsddSJTVj" TargetMode="Externa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title="Zombies.jpg"/>
          <p:cNvPicPr preferRelativeResize="0"/>
          <p:nvPr/>
        </p:nvPicPr>
        <p:blipFill rotWithShape="1">
          <a:blip r:embed="rId3">
            <a:alphaModFix/>
          </a:blip>
          <a:srcRect b="29133" l="12404" r="0" t="20904"/>
          <a:stretch/>
        </p:blipFill>
        <p:spPr>
          <a:xfrm>
            <a:off x="498175" y="499825"/>
            <a:ext cx="7737226" cy="2876874"/>
          </a:xfrm>
          <a:prstGeom prst="rect">
            <a:avLst/>
          </a:prstGeom>
          <a:noFill/>
          <a:ln>
            <a:noFill/>
          </a:ln>
        </p:spPr>
      </p:pic>
      <p:sp>
        <p:nvSpPr>
          <p:cNvPr id="55" name="Google Shape;55;p13"/>
          <p:cNvSpPr txBox="1"/>
          <p:nvPr>
            <p:ph idx="1" type="subTitle"/>
          </p:nvPr>
        </p:nvSpPr>
        <p:spPr>
          <a:xfrm rot="484">
            <a:off x="486107" y="3217778"/>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7400">
                <a:solidFill>
                  <a:schemeClr val="dk1"/>
                </a:solidFill>
                <a:latin typeface="Impact"/>
                <a:ea typeface="Impact"/>
                <a:cs typeface="Impact"/>
                <a:sym typeface="Impact"/>
              </a:rPr>
              <a:t>Do they </a:t>
            </a:r>
            <a:r>
              <a:rPr b="1" i="1" lang="en" sz="7400">
                <a:solidFill>
                  <a:schemeClr val="dk1"/>
                </a:solidFill>
                <a:latin typeface="Impact"/>
                <a:ea typeface="Impact"/>
                <a:cs typeface="Impact"/>
                <a:sym typeface="Impact"/>
              </a:rPr>
              <a:t>really</a:t>
            </a:r>
            <a:r>
              <a:rPr b="1" lang="en" sz="7400">
                <a:solidFill>
                  <a:schemeClr val="dk1"/>
                </a:solidFill>
                <a:latin typeface="Impact"/>
                <a:ea typeface="Impact"/>
                <a:cs typeface="Impact"/>
                <a:sym typeface="Impact"/>
              </a:rPr>
              <a:t>  exist?</a:t>
            </a:r>
            <a:endParaRPr b="1" sz="7400">
              <a:solidFill>
                <a:schemeClr val="dk1"/>
              </a:solidFill>
              <a:latin typeface="Impact"/>
              <a:ea typeface="Impact"/>
              <a:cs typeface="Impact"/>
              <a:sym typeface="Impac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0" y="0"/>
            <a:ext cx="9144000" cy="1408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SzPts val="990"/>
              <a:buNone/>
            </a:pPr>
            <a:r>
              <a:rPr lang="en" sz="3900">
                <a:latin typeface="Impact"/>
                <a:ea typeface="Impact"/>
                <a:cs typeface="Impact"/>
                <a:sym typeface="Impact"/>
              </a:rPr>
              <a:t>All organisms interact with many other organisms on a daily basis</a:t>
            </a:r>
            <a:endParaRPr sz="3900">
              <a:latin typeface="Impact"/>
              <a:ea typeface="Impact"/>
              <a:cs typeface="Impact"/>
              <a:sym typeface="Impact"/>
            </a:endParaRPr>
          </a:p>
        </p:txBody>
      </p:sp>
      <p:pic>
        <p:nvPicPr>
          <p:cNvPr id="61" name="Google Shape;61;p14"/>
          <p:cNvPicPr preferRelativeResize="0"/>
          <p:nvPr/>
        </p:nvPicPr>
        <p:blipFill>
          <a:blip r:embed="rId3">
            <a:alphaModFix/>
          </a:blip>
          <a:stretch>
            <a:fillRect/>
          </a:stretch>
        </p:blipFill>
        <p:spPr>
          <a:xfrm>
            <a:off x="82400" y="1824350"/>
            <a:ext cx="3010710" cy="2408550"/>
          </a:xfrm>
          <a:prstGeom prst="rect">
            <a:avLst/>
          </a:prstGeom>
          <a:noFill/>
          <a:ln>
            <a:noFill/>
          </a:ln>
        </p:spPr>
      </p:pic>
      <p:pic>
        <p:nvPicPr>
          <p:cNvPr id="62" name="Google Shape;62;p14"/>
          <p:cNvPicPr preferRelativeResize="0"/>
          <p:nvPr/>
        </p:nvPicPr>
        <p:blipFill rotWithShape="1">
          <a:blip r:embed="rId4">
            <a:alphaModFix/>
          </a:blip>
          <a:srcRect b="0" l="6121" r="0" t="0"/>
          <a:stretch/>
        </p:blipFill>
        <p:spPr>
          <a:xfrm>
            <a:off x="3250912" y="1824350"/>
            <a:ext cx="2826437" cy="2408550"/>
          </a:xfrm>
          <a:prstGeom prst="rect">
            <a:avLst/>
          </a:prstGeom>
          <a:noFill/>
          <a:ln>
            <a:noFill/>
          </a:ln>
        </p:spPr>
      </p:pic>
      <p:pic>
        <p:nvPicPr>
          <p:cNvPr id="63" name="Google Shape;63;p14"/>
          <p:cNvPicPr preferRelativeResize="0"/>
          <p:nvPr/>
        </p:nvPicPr>
        <p:blipFill>
          <a:blip r:embed="rId5">
            <a:alphaModFix/>
          </a:blip>
          <a:stretch>
            <a:fillRect/>
          </a:stretch>
        </p:blipFill>
        <p:spPr>
          <a:xfrm>
            <a:off x="6202375" y="1824350"/>
            <a:ext cx="2941626" cy="2408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ctrTitle"/>
          </p:nvPr>
        </p:nvSpPr>
        <p:spPr>
          <a:xfrm>
            <a:off x="0" y="0"/>
            <a:ext cx="9144000" cy="1379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SzPts val="990"/>
              <a:buNone/>
            </a:pPr>
            <a:r>
              <a:rPr lang="en" sz="3910">
                <a:latin typeface="Impact"/>
                <a:ea typeface="Impact"/>
                <a:cs typeface="Impact"/>
                <a:sym typeface="Impact"/>
              </a:rPr>
              <a:t>Some interactions are positive while others are negative</a:t>
            </a:r>
            <a:endParaRPr sz="3910">
              <a:latin typeface="Impact"/>
              <a:ea typeface="Impact"/>
              <a:cs typeface="Impact"/>
              <a:sym typeface="Impact"/>
            </a:endParaRPr>
          </a:p>
        </p:txBody>
      </p:sp>
      <p:pic>
        <p:nvPicPr>
          <p:cNvPr id="69" name="Google Shape;69;p15"/>
          <p:cNvPicPr preferRelativeResize="0"/>
          <p:nvPr/>
        </p:nvPicPr>
        <p:blipFill rotWithShape="1">
          <a:blip r:embed="rId3">
            <a:alphaModFix/>
          </a:blip>
          <a:srcRect b="0" l="6121" r="0" t="0"/>
          <a:stretch/>
        </p:blipFill>
        <p:spPr>
          <a:xfrm>
            <a:off x="496125" y="1570800"/>
            <a:ext cx="3833675" cy="2841974"/>
          </a:xfrm>
          <a:prstGeom prst="rect">
            <a:avLst/>
          </a:prstGeom>
          <a:noFill/>
          <a:ln>
            <a:noFill/>
          </a:ln>
        </p:spPr>
      </p:pic>
      <p:pic>
        <p:nvPicPr>
          <p:cNvPr id="70" name="Google Shape;70;p15"/>
          <p:cNvPicPr preferRelativeResize="0"/>
          <p:nvPr/>
        </p:nvPicPr>
        <p:blipFill>
          <a:blip r:embed="rId4">
            <a:alphaModFix/>
          </a:blip>
          <a:stretch>
            <a:fillRect/>
          </a:stretch>
        </p:blipFill>
        <p:spPr>
          <a:xfrm>
            <a:off x="4888422" y="1570800"/>
            <a:ext cx="3470978" cy="2841975"/>
          </a:xfrm>
          <a:prstGeom prst="rect">
            <a:avLst/>
          </a:prstGeom>
          <a:noFill/>
          <a:ln>
            <a:noFill/>
          </a:ln>
        </p:spPr>
      </p:pic>
      <p:sp>
        <p:nvSpPr>
          <p:cNvPr id="71" name="Google Shape;71;p15"/>
          <p:cNvSpPr/>
          <p:nvPr/>
        </p:nvSpPr>
        <p:spPr>
          <a:xfrm>
            <a:off x="2132950" y="4527450"/>
            <a:ext cx="523200" cy="488100"/>
          </a:xfrm>
          <a:prstGeom prst="mathPlus">
            <a:avLst>
              <a:gd fmla="val 23520" name="adj1"/>
            </a:avLst>
          </a:prstGeom>
          <a:solidFill>
            <a:schemeClr val="accent1"/>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 name="Google Shape;72;p15"/>
          <p:cNvSpPr/>
          <p:nvPr/>
        </p:nvSpPr>
        <p:spPr>
          <a:xfrm>
            <a:off x="6205413" y="4550700"/>
            <a:ext cx="837000" cy="441600"/>
          </a:xfrm>
          <a:prstGeom prst="mathMinus">
            <a:avLst>
              <a:gd fmla="val 23520" name="adj1"/>
            </a:avLst>
          </a:prstGeom>
          <a:solidFill>
            <a:srgbClr val="FF0000"/>
          </a:solid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ctrTitle"/>
          </p:nvPr>
        </p:nvSpPr>
        <p:spPr>
          <a:xfrm>
            <a:off x="0" y="0"/>
            <a:ext cx="9210900" cy="1530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900">
                <a:latin typeface="Impact"/>
                <a:ea typeface="Impact"/>
                <a:cs typeface="Impact"/>
                <a:sym typeface="Impact"/>
              </a:rPr>
              <a:t>There are 5 main types of species interactions</a:t>
            </a:r>
            <a:endParaRPr sz="3900">
              <a:latin typeface="Impact"/>
              <a:ea typeface="Impact"/>
              <a:cs typeface="Impact"/>
              <a:sym typeface="Impact"/>
            </a:endParaRPr>
          </a:p>
        </p:txBody>
      </p:sp>
      <p:sp>
        <p:nvSpPr>
          <p:cNvPr id="78" name="Google Shape;78;p16"/>
          <p:cNvSpPr txBox="1"/>
          <p:nvPr>
            <p:ph idx="1" type="subTitle"/>
          </p:nvPr>
        </p:nvSpPr>
        <p:spPr>
          <a:xfrm>
            <a:off x="311700" y="1633125"/>
            <a:ext cx="4260300" cy="3208200"/>
          </a:xfrm>
          <a:prstGeom prst="rect">
            <a:avLst/>
          </a:prstGeom>
        </p:spPr>
        <p:txBody>
          <a:bodyPr anchorCtr="0" anchor="t" bIns="91425" lIns="91425" spcFirstLastPara="1" rIns="91425" wrap="square" tIns="91425">
            <a:normAutofit/>
          </a:bodyPr>
          <a:lstStyle/>
          <a:p>
            <a:pPr indent="-406400" lvl="0" marL="457200" rtl="0" algn="l">
              <a:spcBef>
                <a:spcPts val="0"/>
              </a:spcBef>
              <a:spcAft>
                <a:spcPts val="0"/>
              </a:spcAft>
              <a:buClr>
                <a:schemeClr val="dk1"/>
              </a:buClr>
              <a:buSzPts val="2800"/>
              <a:buAutoNum type="arabicPeriod"/>
            </a:pPr>
            <a:r>
              <a:rPr lang="en">
                <a:solidFill>
                  <a:schemeClr val="dk1"/>
                </a:solidFill>
              </a:rPr>
              <a:t>Predator/Prey </a:t>
            </a:r>
            <a:endParaRPr>
              <a:solidFill>
                <a:schemeClr val="dk1"/>
              </a:solidFill>
            </a:endParaRPr>
          </a:p>
          <a:p>
            <a:pPr indent="-406400" lvl="0" marL="457200" rtl="0" algn="l">
              <a:spcBef>
                <a:spcPts val="0"/>
              </a:spcBef>
              <a:spcAft>
                <a:spcPts val="0"/>
              </a:spcAft>
              <a:buClr>
                <a:schemeClr val="dk1"/>
              </a:buClr>
              <a:buSzPts val="2800"/>
              <a:buAutoNum type="arabicPeriod"/>
            </a:pPr>
            <a:r>
              <a:rPr lang="en">
                <a:solidFill>
                  <a:schemeClr val="dk1"/>
                </a:solidFill>
              </a:rPr>
              <a:t>Competition </a:t>
            </a:r>
            <a:endParaRPr>
              <a:solidFill>
                <a:schemeClr val="dk1"/>
              </a:solidFill>
            </a:endParaRPr>
          </a:p>
          <a:p>
            <a:pPr indent="-406400" lvl="0" marL="457200" rtl="0" algn="l">
              <a:spcBef>
                <a:spcPts val="0"/>
              </a:spcBef>
              <a:spcAft>
                <a:spcPts val="0"/>
              </a:spcAft>
              <a:buClr>
                <a:schemeClr val="dk1"/>
              </a:buClr>
              <a:buSzPts val="2800"/>
              <a:buAutoNum type="arabicPeriod"/>
            </a:pPr>
            <a:r>
              <a:rPr lang="en">
                <a:solidFill>
                  <a:schemeClr val="dk1"/>
                </a:solidFill>
              </a:rPr>
              <a:t>Mutualism</a:t>
            </a:r>
            <a:endParaRPr>
              <a:solidFill>
                <a:schemeClr val="dk1"/>
              </a:solidFill>
            </a:endParaRPr>
          </a:p>
          <a:p>
            <a:pPr indent="-406400" lvl="0" marL="457200" rtl="0" algn="l">
              <a:spcBef>
                <a:spcPts val="0"/>
              </a:spcBef>
              <a:spcAft>
                <a:spcPts val="0"/>
              </a:spcAft>
              <a:buClr>
                <a:schemeClr val="dk1"/>
              </a:buClr>
              <a:buSzPts val="2800"/>
              <a:buAutoNum type="arabicPeriod"/>
            </a:pPr>
            <a:r>
              <a:rPr lang="en">
                <a:solidFill>
                  <a:schemeClr val="dk1"/>
                </a:solidFill>
              </a:rPr>
              <a:t>Commensalism</a:t>
            </a:r>
            <a:endParaRPr>
              <a:solidFill>
                <a:schemeClr val="dk1"/>
              </a:solidFill>
            </a:endParaRPr>
          </a:p>
          <a:p>
            <a:pPr indent="-406400" lvl="0" marL="457200" rtl="0" algn="l">
              <a:spcBef>
                <a:spcPts val="0"/>
              </a:spcBef>
              <a:spcAft>
                <a:spcPts val="0"/>
              </a:spcAft>
              <a:buClr>
                <a:schemeClr val="dk1"/>
              </a:buClr>
              <a:buSzPts val="2800"/>
              <a:buAutoNum type="arabicPeriod"/>
            </a:pPr>
            <a:r>
              <a:rPr lang="en">
                <a:solidFill>
                  <a:schemeClr val="dk1"/>
                </a:solidFill>
              </a:rPr>
              <a:t>Parasitism</a:t>
            </a:r>
            <a:endParaRPr>
              <a:solidFill>
                <a:schemeClr val="dk1"/>
              </a:solidFill>
            </a:endParaRPr>
          </a:p>
        </p:txBody>
      </p:sp>
      <p:pic>
        <p:nvPicPr>
          <p:cNvPr id="79" name="Google Shape;79;p16"/>
          <p:cNvPicPr preferRelativeResize="0"/>
          <p:nvPr/>
        </p:nvPicPr>
        <p:blipFill>
          <a:blip r:embed="rId3">
            <a:alphaModFix/>
          </a:blip>
          <a:stretch>
            <a:fillRect/>
          </a:stretch>
        </p:blipFill>
        <p:spPr>
          <a:xfrm>
            <a:off x="3935550" y="1530300"/>
            <a:ext cx="3787475" cy="35689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ctrTitle"/>
          </p:nvPr>
        </p:nvSpPr>
        <p:spPr>
          <a:xfrm>
            <a:off x="311700" y="90875"/>
            <a:ext cx="8520600" cy="79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900">
                <a:latin typeface="Impact"/>
                <a:ea typeface="Impact"/>
                <a:cs typeface="Impact"/>
                <a:sym typeface="Impact"/>
              </a:rPr>
              <a:t>Predator/Prey</a:t>
            </a:r>
            <a:endParaRPr sz="3900">
              <a:latin typeface="Impact"/>
              <a:ea typeface="Impact"/>
              <a:cs typeface="Impact"/>
              <a:sym typeface="Impact"/>
            </a:endParaRPr>
          </a:p>
        </p:txBody>
      </p:sp>
      <p:sp>
        <p:nvSpPr>
          <p:cNvPr id="85" name="Google Shape;85;p17"/>
          <p:cNvSpPr txBox="1"/>
          <p:nvPr>
            <p:ph idx="1" type="subTitle"/>
          </p:nvPr>
        </p:nvSpPr>
        <p:spPr>
          <a:xfrm>
            <a:off x="189650" y="1926600"/>
            <a:ext cx="3634500" cy="1290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000">
                <a:solidFill>
                  <a:schemeClr val="dk1"/>
                </a:solidFill>
              </a:rPr>
              <a:t>This type of interaction exists when one species is the food source for another</a:t>
            </a:r>
            <a:endParaRPr sz="3800"/>
          </a:p>
        </p:txBody>
      </p:sp>
      <p:pic>
        <p:nvPicPr>
          <p:cNvPr id="86" name="Google Shape;86;p17"/>
          <p:cNvPicPr preferRelativeResize="0"/>
          <p:nvPr/>
        </p:nvPicPr>
        <p:blipFill>
          <a:blip r:embed="rId3">
            <a:alphaModFix/>
          </a:blip>
          <a:stretch>
            <a:fillRect/>
          </a:stretch>
        </p:blipFill>
        <p:spPr>
          <a:xfrm>
            <a:off x="3974675" y="1182999"/>
            <a:ext cx="5038875" cy="3361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ctrTitle"/>
          </p:nvPr>
        </p:nvSpPr>
        <p:spPr>
          <a:xfrm>
            <a:off x="311700" y="90875"/>
            <a:ext cx="8520600" cy="79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900">
                <a:latin typeface="Impact"/>
                <a:ea typeface="Impact"/>
                <a:cs typeface="Impact"/>
                <a:sym typeface="Impact"/>
              </a:rPr>
              <a:t>Predator/Prey</a:t>
            </a:r>
            <a:endParaRPr sz="3900">
              <a:latin typeface="Impact"/>
              <a:ea typeface="Impact"/>
              <a:cs typeface="Impact"/>
              <a:sym typeface="Impact"/>
            </a:endParaRPr>
          </a:p>
        </p:txBody>
      </p:sp>
      <p:sp>
        <p:nvSpPr>
          <p:cNvPr id="92" name="Google Shape;92;p18"/>
          <p:cNvSpPr txBox="1"/>
          <p:nvPr>
            <p:ph idx="1" type="subTitle"/>
          </p:nvPr>
        </p:nvSpPr>
        <p:spPr>
          <a:xfrm>
            <a:off x="189600" y="1720300"/>
            <a:ext cx="4382400" cy="2179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2000">
                <a:solidFill>
                  <a:schemeClr val="dk1"/>
                </a:solidFill>
              </a:rPr>
              <a:t>Predator:</a:t>
            </a:r>
            <a:r>
              <a:rPr lang="en" sz="2000">
                <a:solidFill>
                  <a:schemeClr val="dk1"/>
                </a:solidFill>
              </a:rPr>
              <a:t> the organism that hunts and kills for food. </a:t>
            </a:r>
            <a:endParaRPr sz="2000">
              <a:solidFill>
                <a:schemeClr val="dk1"/>
              </a:solidFill>
            </a:endParaRPr>
          </a:p>
          <a:p>
            <a:pPr indent="0" lvl="0" marL="0" rtl="0" algn="ctr">
              <a:spcBef>
                <a:spcPts val="0"/>
              </a:spcBef>
              <a:spcAft>
                <a:spcPts val="0"/>
              </a:spcAft>
              <a:buNone/>
            </a:pPr>
            <a:r>
              <a:t/>
            </a:r>
            <a:endParaRPr sz="2000">
              <a:solidFill>
                <a:schemeClr val="dk1"/>
              </a:solidFill>
            </a:endParaRPr>
          </a:p>
          <a:p>
            <a:pPr indent="0" lvl="0" marL="0" rtl="0" algn="ctr">
              <a:spcBef>
                <a:spcPts val="0"/>
              </a:spcBef>
              <a:spcAft>
                <a:spcPts val="0"/>
              </a:spcAft>
              <a:buNone/>
            </a:pPr>
            <a:r>
              <a:rPr b="1" lang="en" sz="2000">
                <a:solidFill>
                  <a:schemeClr val="dk1"/>
                </a:solidFill>
              </a:rPr>
              <a:t>Prey:</a:t>
            </a:r>
            <a:r>
              <a:rPr lang="en" sz="2000">
                <a:solidFill>
                  <a:schemeClr val="dk1"/>
                </a:solidFill>
              </a:rPr>
              <a:t> the organism that is hunted and consumed by predator.</a:t>
            </a:r>
            <a:endParaRPr sz="2000">
              <a:solidFill>
                <a:schemeClr val="dk1"/>
              </a:solidFill>
            </a:endParaRPr>
          </a:p>
        </p:txBody>
      </p:sp>
      <p:pic>
        <p:nvPicPr>
          <p:cNvPr id="93" name="Google Shape;93;p18"/>
          <p:cNvPicPr preferRelativeResize="0"/>
          <p:nvPr/>
        </p:nvPicPr>
        <p:blipFill>
          <a:blip r:embed="rId3">
            <a:alphaModFix/>
          </a:blip>
          <a:stretch>
            <a:fillRect/>
          </a:stretch>
        </p:blipFill>
        <p:spPr>
          <a:xfrm>
            <a:off x="4689575" y="883475"/>
            <a:ext cx="3679278" cy="39552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ctrTitle"/>
          </p:nvPr>
        </p:nvSpPr>
        <p:spPr>
          <a:xfrm>
            <a:off x="311700" y="102175"/>
            <a:ext cx="8520600" cy="79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900">
                <a:latin typeface="Impact"/>
                <a:ea typeface="Impact"/>
                <a:cs typeface="Impact"/>
                <a:sym typeface="Impact"/>
              </a:rPr>
              <a:t>Competition</a:t>
            </a:r>
            <a:endParaRPr sz="3900">
              <a:latin typeface="Impact"/>
              <a:ea typeface="Impact"/>
              <a:cs typeface="Impact"/>
              <a:sym typeface="Impact"/>
            </a:endParaRPr>
          </a:p>
        </p:txBody>
      </p:sp>
      <p:sp>
        <p:nvSpPr>
          <p:cNvPr id="99" name="Google Shape;99;p19"/>
          <p:cNvSpPr txBox="1"/>
          <p:nvPr>
            <p:ph idx="1" type="subTitle"/>
          </p:nvPr>
        </p:nvSpPr>
        <p:spPr>
          <a:xfrm>
            <a:off x="137350" y="1842350"/>
            <a:ext cx="3651900" cy="17670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935"/>
              <a:buNone/>
            </a:pPr>
            <a:r>
              <a:rPr lang="en" sz="2080">
                <a:solidFill>
                  <a:schemeClr val="dk1"/>
                </a:solidFill>
              </a:rPr>
              <a:t>This type of interaction exists between different organisms or species that are competing over the same resource</a:t>
            </a:r>
            <a:endParaRPr sz="2080">
              <a:solidFill>
                <a:schemeClr val="dk1"/>
              </a:solidFill>
            </a:endParaRPr>
          </a:p>
        </p:txBody>
      </p:sp>
      <p:pic>
        <p:nvPicPr>
          <p:cNvPr id="100" name="Google Shape;100;p19"/>
          <p:cNvPicPr preferRelativeResize="0"/>
          <p:nvPr/>
        </p:nvPicPr>
        <p:blipFill>
          <a:blip r:embed="rId3">
            <a:alphaModFix/>
          </a:blip>
          <a:stretch>
            <a:fillRect/>
          </a:stretch>
        </p:blipFill>
        <p:spPr>
          <a:xfrm>
            <a:off x="3963600" y="1094113"/>
            <a:ext cx="5028000" cy="2955275"/>
          </a:xfrm>
          <a:prstGeom prst="rect">
            <a:avLst/>
          </a:prstGeom>
          <a:noFill/>
          <a:ln>
            <a:noFill/>
          </a:ln>
        </p:spPr>
      </p:pic>
      <p:sp>
        <p:nvSpPr>
          <p:cNvPr id="101" name="Google Shape;101;p19"/>
          <p:cNvSpPr txBox="1"/>
          <p:nvPr/>
        </p:nvSpPr>
        <p:spPr>
          <a:xfrm>
            <a:off x="4432500" y="4126400"/>
            <a:ext cx="4260300" cy="43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(Lion and hyena fighting over carcass)</a:t>
            </a:r>
            <a:endParaRPr sz="18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idx="1" type="subTitle"/>
          </p:nvPr>
        </p:nvSpPr>
        <p:spPr>
          <a:xfrm>
            <a:off x="0" y="1258100"/>
            <a:ext cx="4434600" cy="12468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935"/>
              <a:buNone/>
            </a:pPr>
            <a:r>
              <a:rPr b="1" lang="en" sz="2080">
                <a:solidFill>
                  <a:schemeClr val="dk1"/>
                </a:solidFill>
              </a:rPr>
              <a:t>Interspecific:</a:t>
            </a:r>
            <a:r>
              <a:rPr lang="en" sz="2080">
                <a:solidFill>
                  <a:schemeClr val="dk1"/>
                </a:solidFill>
              </a:rPr>
              <a:t> competition that occurs between different species</a:t>
            </a:r>
            <a:endParaRPr sz="2080">
              <a:solidFill>
                <a:schemeClr val="dk1"/>
              </a:solidFill>
            </a:endParaRPr>
          </a:p>
          <a:p>
            <a:pPr indent="0" lvl="0" marL="0" rtl="0" algn="l">
              <a:lnSpc>
                <a:spcPct val="80000"/>
              </a:lnSpc>
              <a:spcBef>
                <a:spcPts val="0"/>
              </a:spcBef>
              <a:spcAft>
                <a:spcPts val="0"/>
              </a:spcAft>
              <a:buSzPts val="935"/>
              <a:buNone/>
            </a:pPr>
            <a:r>
              <a:t/>
            </a:r>
            <a:endParaRPr sz="2080">
              <a:solidFill>
                <a:schemeClr val="dk1"/>
              </a:solidFill>
            </a:endParaRPr>
          </a:p>
        </p:txBody>
      </p:sp>
      <p:pic>
        <p:nvPicPr>
          <p:cNvPr id="107" name="Google Shape;107;p20"/>
          <p:cNvPicPr preferRelativeResize="0"/>
          <p:nvPr/>
        </p:nvPicPr>
        <p:blipFill>
          <a:blip r:embed="rId3">
            <a:alphaModFix/>
          </a:blip>
          <a:stretch>
            <a:fillRect/>
          </a:stretch>
        </p:blipFill>
        <p:spPr>
          <a:xfrm>
            <a:off x="458150" y="2456725"/>
            <a:ext cx="3244219" cy="2164500"/>
          </a:xfrm>
          <a:prstGeom prst="rect">
            <a:avLst/>
          </a:prstGeom>
          <a:noFill/>
          <a:ln>
            <a:noFill/>
          </a:ln>
        </p:spPr>
      </p:pic>
      <p:sp>
        <p:nvSpPr>
          <p:cNvPr id="108" name="Google Shape;108;p20"/>
          <p:cNvSpPr txBox="1"/>
          <p:nvPr/>
        </p:nvSpPr>
        <p:spPr>
          <a:xfrm>
            <a:off x="596257" y="4521495"/>
            <a:ext cx="3062700" cy="41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(Otters trying to fight jaguar)</a:t>
            </a:r>
            <a:endParaRPr sz="1800">
              <a:solidFill>
                <a:schemeClr val="dk2"/>
              </a:solidFill>
            </a:endParaRPr>
          </a:p>
        </p:txBody>
      </p:sp>
      <p:pic>
        <p:nvPicPr>
          <p:cNvPr id="109" name="Google Shape;109;p20"/>
          <p:cNvPicPr preferRelativeResize="0"/>
          <p:nvPr/>
        </p:nvPicPr>
        <p:blipFill>
          <a:blip r:embed="rId4">
            <a:alphaModFix/>
          </a:blip>
          <a:stretch>
            <a:fillRect/>
          </a:stretch>
        </p:blipFill>
        <p:spPr>
          <a:xfrm>
            <a:off x="5160175" y="2456726"/>
            <a:ext cx="3504536" cy="2164500"/>
          </a:xfrm>
          <a:prstGeom prst="rect">
            <a:avLst/>
          </a:prstGeom>
          <a:noFill/>
          <a:ln>
            <a:noFill/>
          </a:ln>
        </p:spPr>
      </p:pic>
      <p:sp>
        <p:nvSpPr>
          <p:cNvPr id="110" name="Google Shape;110;p20"/>
          <p:cNvSpPr txBox="1"/>
          <p:nvPr/>
        </p:nvSpPr>
        <p:spPr>
          <a:xfrm>
            <a:off x="5381096" y="4521495"/>
            <a:ext cx="3062700" cy="41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a:t>
            </a:r>
            <a:r>
              <a:rPr lang="en" sz="1800">
                <a:solidFill>
                  <a:schemeClr val="dk2"/>
                </a:solidFill>
              </a:rPr>
              <a:t>Seagulls</a:t>
            </a:r>
            <a:r>
              <a:rPr lang="en" sz="1800">
                <a:solidFill>
                  <a:schemeClr val="dk2"/>
                </a:solidFill>
              </a:rPr>
              <a:t> fighting over food)</a:t>
            </a:r>
            <a:endParaRPr sz="1800">
              <a:solidFill>
                <a:schemeClr val="dk2"/>
              </a:solidFill>
            </a:endParaRPr>
          </a:p>
        </p:txBody>
      </p:sp>
      <p:sp>
        <p:nvSpPr>
          <p:cNvPr id="111" name="Google Shape;111;p20"/>
          <p:cNvSpPr txBox="1"/>
          <p:nvPr>
            <p:ph type="ctrTitle"/>
          </p:nvPr>
        </p:nvSpPr>
        <p:spPr>
          <a:xfrm>
            <a:off x="311700" y="102175"/>
            <a:ext cx="8520600" cy="79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900">
                <a:latin typeface="Impact"/>
                <a:ea typeface="Impact"/>
                <a:cs typeface="Impact"/>
                <a:sym typeface="Impact"/>
              </a:rPr>
              <a:t>Competition</a:t>
            </a:r>
            <a:endParaRPr sz="3900">
              <a:latin typeface="Impact"/>
              <a:ea typeface="Impact"/>
              <a:cs typeface="Impact"/>
              <a:sym typeface="Impact"/>
            </a:endParaRPr>
          </a:p>
        </p:txBody>
      </p:sp>
      <p:sp>
        <p:nvSpPr>
          <p:cNvPr id="112" name="Google Shape;112;p20"/>
          <p:cNvSpPr txBox="1"/>
          <p:nvPr/>
        </p:nvSpPr>
        <p:spPr>
          <a:xfrm>
            <a:off x="5348675" y="1102588"/>
            <a:ext cx="3000000" cy="12093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rPr b="1" lang="en" sz="2080">
                <a:solidFill>
                  <a:schemeClr val="dk1"/>
                </a:solidFill>
              </a:rPr>
              <a:t>Intraspecific:</a:t>
            </a:r>
            <a:r>
              <a:rPr lang="en" sz="2080">
                <a:solidFill>
                  <a:schemeClr val="dk1"/>
                </a:solidFill>
              </a:rPr>
              <a:t> competition that occurs between organisms of the same species </a:t>
            </a:r>
            <a:endParaRPr sz="208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ctrTitle"/>
          </p:nvPr>
        </p:nvSpPr>
        <p:spPr>
          <a:xfrm>
            <a:off x="311700" y="195700"/>
            <a:ext cx="8520600" cy="71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910">
                <a:latin typeface="Impact"/>
                <a:ea typeface="Impact"/>
                <a:cs typeface="Impact"/>
                <a:sym typeface="Impact"/>
              </a:rPr>
              <a:t>Mutualism</a:t>
            </a:r>
            <a:endParaRPr sz="3910">
              <a:latin typeface="Impact"/>
              <a:ea typeface="Impact"/>
              <a:cs typeface="Impact"/>
              <a:sym typeface="Impact"/>
            </a:endParaRPr>
          </a:p>
        </p:txBody>
      </p:sp>
      <p:sp>
        <p:nvSpPr>
          <p:cNvPr id="118" name="Google Shape;118;p21"/>
          <p:cNvSpPr txBox="1"/>
          <p:nvPr>
            <p:ph idx="1" type="subTitle"/>
          </p:nvPr>
        </p:nvSpPr>
        <p:spPr>
          <a:xfrm>
            <a:off x="311700" y="2014650"/>
            <a:ext cx="3940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000">
                <a:solidFill>
                  <a:schemeClr val="dk1"/>
                </a:solidFill>
              </a:rPr>
              <a:t>T</a:t>
            </a:r>
            <a:r>
              <a:rPr lang="en" sz="2000">
                <a:solidFill>
                  <a:schemeClr val="dk1"/>
                </a:solidFill>
              </a:rPr>
              <a:t>his type of interaction exists when both species benefit</a:t>
            </a:r>
            <a:endParaRPr sz="2000">
              <a:solidFill>
                <a:schemeClr val="dk1"/>
              </a:solidFill>
            </a:endParaRPr>
          </a:p>
        </p:txBody>
      </p:sp>
      <p:pic>
        <p:nvPicPr>
          <p:cNvPr id="119" name="Google Shape;119;p21"/>
          <p:cNvPicPr preferRelativeResize="0"/>
          <p:nvPr/>
        </p:nvPicPr>
        <p:blipFill>
          <a:blip r:embed="rId3">
            <a:alphaModFix/>
          </a:blip>
          <a:stretch>
            <a:fillRect/>
          </a:stretch>
        </p:blipFill>
        <p:spPr>
          <a:xfrm>
            <a:off x="4271075" y="971550"/>
            <a:ext cx="4267200" cy="3200400"/>
          </a:xfrm>
          <a:prstGeom prst="rect">
            <a:avLst/>
          </a:prstGeom>
          <a:noFill/>
          <a:ln>
            <a:noFill/>
          </a:ln>
        </p:spPr>
      </p:pic>
      <p:sp>
        <p:nvSpPr>
          <p:cNvPr id="120" name="Google Shape;120;p21"/>
          <p:cNvSpPr txBox="1"/>
          <p:nvPr/>
        </p:nvSpPr>
        <p:spPr>
          <a:xfrm>
            <a:off x="4271075" y="4316575"/>
            <a:ext cx="3940500" cy="38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rPr>
              <a:t>(Clownfish and sea anemones)</a:t>
            </a:r>
            <a:endParaRPr sz="18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ph type="ctrTitle"/>
          </p:nvPr>
        </p:nvSpPr>
        <p:spPr>
          <a:xfrm>
            <a:off x="311700" y="167375"/>
            <a:ext cx="8520600" cy="710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910">
                <a:latin typeface="Impact"/>
                <a:ea typeface="Impact"/>
                <a:cs typeface="Impact"/>
                <a:sym typeface="Impact"/>
              </a:rPr>
              <a:t>Mutualism</a:t>
            </a:r>
            <a:endParaRPr sz="3910">
              <a:latin typeface="Impact"/>
              <a:ea typeface="Impact"/>
              <a:cs typeface="Impact"/>
              <a:sym typeface="Impact"/>
            </a:endParaRPr>
          </a:p>
        </p:txBody>
      </p:sp>
      <p:sp>
        <p:nvSpPr>
          <p:cNvPr id="126" name="Google Shape;126;p22"/>
          <p:cNvSpPr txBox="1"/>
          <p:nvPr>
            <p:ph idx="1" type="subTitle"/>
          </p:nvPr>
        </p:nvSpPr>
        <p:spPr>
          <a:xfrm>
            <a:off x="102500" y="1698700"/>
            <a:ext cx="4733100" cy="2266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000">
                <a:solidFill>
                  <a:srgbClr val="001D35"/>
                </a:solidFill>
                <a:highlight>
                  <a:srgbClr val="FFFFFF"/>
                </a:highlight>
              </a:rPr>
              <a:t>These mutually beneficial relationships can be essential for survival or simply provide advantages without being strictly necessary. </a:t>
            </a:r>
            <a:endParaRPr sz="2000">
              <a:solidFill>
                <a:schemeClr val="dk1"/>
              </a:solidFill>
            </a:endParaRPr>
          </a:p>
        </p:txBody>
      </p:sp>
      <p:pic>
        <p:nvPicPr>
          <p:cNvPr id="127" name="Google Shape;127;p22"/>
          <p:cNvPicPr preferRelativeResize="0"/>
          <p:nvPr/>
        </p:nvPicPr>
        <p:blipFill>
          <a:blip r:embed="rId3">
            <a:alphaModFix/>
          </a:blip>
          <a:stretch>
            <a:fillRect/>
          </a:stretch>
        </p:blipFill>
        <p:spPr>
          <a:xfrm>
            <a:off x="5374849" y="878075"/>
            <a:ext cx="2609974" cy="1793725"/>
          </a:xfrm>
          <a:prstGeom prst="rect">
            <a:avLst/>
          </a:prstGeom>
          <a:noFill/>
          <a:ln>
            <a:noFill/>
          </a:ln>
        </p:spPr>
      </p:pic>
      <p:sp>
        <p:nvSpPr>
          <p:cNvPr id="128" name="Google Shape;128;p22"/>
          <p:cNvSpPr txBox="1"/>
          <p:nvPr/>
        </p:nvSpPr>
        <p:spPr>
          <a:xfrm>
            <a:off x="5482626" y="2647941"/>
            <a:ext cx="2539500" cy="3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2"/>
                </a:solidFill>
              </a:rPr>
              <a:t>(Ants and acacia trees)</a:t>
            </a:r>
            <a:endParaRPr sz="1700">
              <a:solidFill>
                <a:schemeClr val="dk2"/>
              </a:solidFill>
            </a:endParaRPr>
          </a:p>
        </p:txBody>
      </p:sp>
      <p:pic>
        <p:nvPicPr>
          <p:cNvPr id="129" name="Google Shape;129;p22"/>
          <p:cNvPicPr preferRelativeResize="0"/>
          <p:nvPr/>
        </p:nvPicPr>
        <p:blipFill>
          <a:blip r:embed="rId4">
            <a:alphaModFix/>
          </a:blip>
          <a:stretch>
            <a:fillRect/>
          </a:stretch>
        </p:blipFill>
        <p:spPr>
          <a:xfrm>
            <a:off x="5494579" y="3161788"/>
            <a:ext cx="2390512" cy="1344650"/>
          </a:xfrm>
          <a:prstGeom prst="rect">
            <a:avLst/>
          </a:prstGeom>
          <a:noFill/>
          <a:ln>
            <a:noFill/>
          </a:ln>
        </p:spPr>
      </p:pic>
      <p:sp>
        <p:nvSpPr>
          <p:cNvPr id="130" name="Google Shape;130;p22"/>
          <p:cNvSpPr txBox="1"/>
          <p:nvPr/>
        </p:nvSpPr>
        <p:spPr>
          <a:xfrm>
            <a:off x="5103413" y="4471600"/>
            <a:ext cx="3297900" cy="3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(Oxpecker &amp; large mammals)</a:t>
            </a: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3"/>
          <p:cNvSpPr txBox="1"/>
          <p:nvPr>
            <p:ph type="ctrTitle"/>
          </p:nvPr>
        </p:nvSpPr>
        <p:spPr>
          <a:xfrm>
            <a:off x="311700" y="90825"/>
            <a:ext cx="8520600" cy="79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900">
                <a:latin typeface="Impact"/>
                <a:ea typeface="Impact"/>
                <a:cs typeface="Impact"/>
                <a:sym typeface="Impact"/>
              </a:rPr>
              <a:t>Commensalism</a:t>
            </a:r>
            <a:endParaRPr sz="3900">
              <a:latin typeface="Impact"/>
              <a:ea typeface="Impact"/>
              <a:cs typeface="Impact"/>
              <a:sym typeface="Impact"/>
            </a:endParaRPr>
          </a:p>
        </p:txBody>
      </p:sp>
      <p:sp>
        <p:nvSpPr>
          <p:cNvPr id="136" name="Google Shape;136;p23"/>
          <p:cNvSpPr txBox="1"/>
          <p:nvPr>
            <p:ph idx="1" type="subTitle"/>
          </p:nvPr>
        </p:nvSpPr>
        <p:spPr>
          <a:xfrm>
            <a:off x="241950" y="1839450"/>
            <a:ext cx="3843900" cy="12582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935"/>
              <a:buNone/>
            </a:pPr>
            <a:r>
              <a:rPr lang="en" sz="2080">
                <a:solidFill>
                  <a:srgbClr val="000000"/>
                </a:solidFill>
              </a:rPr>
              <a:t>In this type of interaction one species benefits while the other is neither harmed nor helped</a:t>
            </a:r>
            <a:endParaRPr sz="2080">
              <a:solidFill>
                <a:srgbClr val="000000"/>
              </a:solidFill>
            </a:endParaRPr>
          </a:p>
        </p:txBody>
      </p:sp>
      <p:pic>
        <p:nvPicPr>
          <p:cNvPr id="137" name="Google Shape;137;p23"/>
          <p:cNvPicPr preferRelativeResize="0"/>
          <p:nvPr/>
        </p:nvPicPr>
        <p:blipFill>
          <a:blip r:embed="rId3">
            <a:alphaModFix/>
          </a:blip>
          <a:stretch>
            <a:fillRect/>
          </a:stretch>
        </p:blipFill>
        <p:spPr>
          <a:xfrm>
            <a:off x="4211250" y="1083975"/>
            <a:ext cx="4780350" cy="3181925"/>
          </a:xfrm>
          <a:prstGeom prst="rect">
            <a:avLst/>
          </a:prstGeom>
          <a:noFill/>
          <a:ln>
            <a:noFill/>
          </a:ln>
        </p:spPr>
      </p:pic>
      <p:sp>
        <p:nvSpPr>
          <p:cNvPr id="138" name="Google Shape;138;p23"/>
          <p:cNvSpPr txBox="1"/>
          <p:nvPr/>
        </p:nvSpPr>
        <p:spPr>
          <a:xfrm>
            <a:off x="4695975" y="4335650"/>
            <a:ext cx="3469800" cy="36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rPr>
              <a:t>(Barnacles on whales)</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4"/>
          <p:cNvSpPr txBox="1"/>
          <p:nvPr>
            <p:ph type="ctrTitle"/>
          </p:nvPr>
        </p:nvSpPr>
        <p:spPr>
          <a:xfrm>
            <a:off x="311700" y="90825"/>
            <a:ext cx="8520600" cy="79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900">
                <a:latin typeface="Impact"/>
                <a:ea typeface="Impact"/>
                <a:cs typeface="Impact"/>
                <a:sym typeface="Impact"/>
              </a:rPr>
              <a:t>Commensalism</a:t>
            </a:r>
            <a:endParaRPr sz="3900">
              <a:latin typeface="Impact"/>
              <a:ea typeface="Impact"/>
              <a:cs typeface="Impact"/>
              <a:sym typeface="Impact"/>
            </a:endParaRPr>
          </a:p>
        </p:txBody>
      </p:sp>
      <p:sp>
        <p:nvSpPr>
          <p:cNvPr id="144" name="Google Shape;144;p24"/>
          <p:cNvSpPr txBox="1"/>
          <p:nvPr>
            <p:ph idx="1" type="subTitle"/>
          </p:nvPr>
        </p:nvSpPr>
        <p:spPr>
          <a:xfrm>
            <a:off x="241950" y="1839450"/>
            <a:ext cx="4175100" cy="19557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935"/>
              <a:buNone/>
            </a:pPr>
            <a:r>
              <a:rPr lang="en" sz="1350">
                <a:solidFill>
                  <a:srgbClr val="001D35"/>
                </a:solidFill>
                <a:highlight>
                  <a:srgbClr val="FFFFFF"/>
                </a:highlight>
                <a:latin typeface="Roboto"/>
                <a:ea typeface="Roboto"/>
                <a:cs typeface="Roboto"/>
                <a:sym typeface="Roboto"/>
              </a:rPr>
              <a:t> </a:t>
            </a:r>
            <a:r>
              <a:rPr lang="en" sz="2000">
                <a:solidFill>
                  <a:srgbClr val="001D35"/>
                </a:solidFill>
                <a:highlight>
                  <a:srgbClr val="FFFFFF"/>
                </a:highlight>
              </a:rPr>
              <a:t>It's a symbiotic relationship where one species gains a benefit like food, shelter, or transportation, while the other species neither benefits nor is harmed</a:t>
            </a:r>
            <a:endParaRPr sz="2000">
              <a:solidFill>
                <a:srgbClr val="000000"/>
              </a:solidFill>
            </a:endParaRPr>
          </a:p>
        </p:txBody>
      </p:sp>
      <p:sp>
        <p:nvSpPr>
          <p:cNvPr id="145" name="Google Shape;145;p24"/>
          <p:cNvSpPr txBox="1"/>
          <p:nvPr/>
        </p:nvSpPr>
        <p:spPr>
          <a:xfrm>
            <a:off x="5412800" y="4211925"/>
            <a:ext cx="2580600" cy="38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(Bird nesting in a tree)</a:t>
            </a:r>
            <a:endParaRPr sz="1800">
              <a:solidFill>
                <a:schemeClr val="dk2"/>
              </a:solidFill>
            </a:endParaRPr>
          </a:p>
        </p:txBody>
      </p:sp>
      <p:pic>
        <p:nvPicPr>
          <p:cNvPr id="146" name="Google Shape;146;p24"/>
          <p:cNvPicPr preferRelativeResize="0"/>
          <p:nvPr/>
        </p:nvPicPr>
        <p:blipFill>
          <a:blip r:embed="rId3">
            <a:alphaModFix/>
          </a:blip>
          <a:stretch>
            <a:fillRect/>
          </a:stretch>
        </p:blipFill>
        <p:spPr>
          <a:xfrm>
            <a:off x="4387819" y="1035825"/>
            <a:ext cx="4603781" cy="306918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5"/>
          <p:cNvSpPr txBox="1"/>
          <p:nvPr>
            <p:ph type="ctrTitle"/>
          </p:nvPr>
        </p:nvSpPr>
        <p:spPr>
          <a:xfrm>
            <a:off x="241950" y="136250"/>
            <a:ext cx="8520600" cy="7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880">
                <a:latin typeface="Impact"/>
                <a:ea typeface="Impact"/>
                <a:cs typeface="Impact"/>
                <a:sym typeface="Impact"/>
              </a:rPr>
              <a:t>Parasitism</a:t>
            </a:r>
            <a:endParaRPr sz="3880">
              <a:latin typeface="Impact"/>
              <a:ea typeface="Impact"/>
              <a:cs typeface="Impact"/>
              <a:sym typeface="Impact"/>
            </a:endParaRPr>
          </a:p>
        </p:txBody>
      </p:sp>
      <p:sp>
        <p:nvSpPr>
          <p:cNvPr id="152" name="Google Shape;152;p25"/>
          <p:cNvSpPr txBox="1"/>
          <p:nvPr>
            <p:ph idx="1" type="subTitle"/>
          </p:nvPr>
        </p:nvSpPr>
        <p:spPr>
          <a:xfrm>
            <a:off x="486050" y="1493650"/>
            <a:ext cx="3251100" cy="1551900"/>
          </a:xfrm>
          <a:prstGeom prst="rect">
            <a:avLst/>
          </a:prstGeom>
        </p:spPr>
        <p:txBody>
          <a:bodyPr anchorCtr="0" anchor="t" bIns="91425" lIns="91425" spcFirstLastPara="1" rIns="91425" wrap="square" tIns="91425">
            <a:normAutofit/>
          </a:bodyPr>
          <a:lstStyle/>
          <a:p>
            <a:pPr indent="0" lvl="0" marL="0" rtl="0" algn="ctr">
              <a:lnSpc>
                <a:spcPct val="80000"/>
              </a:lnSpc>
              <a:spcBef>
                <a:spcPts val="0"/>
              </a:spcBef>
              <a:spcAft>
                <a:spcPts val="0"/>
              </a:spcAft>
              <a:buSzPts val="935"/>
              <a:buNone/>
            </a:pPr>
            <a:r>
              <a:rPr lang="en" sz="2080">
                <a:solidFill>
                  <a:schemeClr val="dk1"/>
                </a:solidFill>
              </a:rPr>
              <a:t>In this type of interaction, one organism will </a:t>
            </a:r>
            <a:r>
              <a:rPr lang="en" sz="2080">
                <a:solidFill>
                  <a:schemeClr val="dk1"/>
                </a:solidFill>
              </a:rPr>
              <a:t>benefit at the expense of another organism.</a:t>
            </a:r>
            <a:endParaRPr sz="2080">
              <a:solidFill>
                <a:schemeClr val="dk1"/>
              </a:solidFill>
            </a:endParaRPr>
          </a:p>
        </p:txBody>
      </p:sp>
      <p:pic>
        <p:nvPicPr>
          <p:cNvPr id="153" name="Google Shape;153;p25"/>
          <p:cNvPicPr preferRelativeResize="0"/>
          <p:nvPr/>
        </p:nvPicPr>
        <p:blipFill>
          <a:blip r:embed="rId3">
            <a:alphaModFix/>
          </a:blip>
          <a:stretch>
            <a:fillRect/>
          </a:stretch>
        </p:blipFill>
        <p:spPr>
          <a:xfrm>
            <a:off x="3981100" y="1083975"/>
            <a:ext cx="4411226" cy="3267075"/>
          </a:xfrm>
          <a:prstGeom prst="rect">
            <a:avLst/>
          </a:prstGeom>
          <a:noFill/>
          <a:ln>
            <a:noFill/>
          </a:ln>
        </p:spPr>
      </p:pic>
      <p:sp>
        <p:nvSpPr>
          <p:cNvPr id="154" name="Google Shape;154;p25"/>
          <p:cNvSpPr txBox="1"/>
          <p:nvPr/>
        </p:nvSpPr>
        <p:spPr>
          <a:xfrm>
            <a:off x="5149300" y="4351050"/>
            <a:ext cx="2632800" cy="3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(Fleas on dogs)</a:t>
            </a: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6"/>
          <p:cNvSpPr txBox="1"/>
          <p:nvPr>
            <p:ph type="ctrTitle"/>
          </p:nvPr>
        </p:nvSpPr>
        <p:spPr>
          <a:xfrm>
            <a:off x="241950" y="136150"/>
            <a:ext cx="8520600" cy="79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900">
                <a:latin typeface="Impact"/>
                <a:ea typeface="Impact"/>
                <a:cs typeface="Impact"/>
                <a:sym typeface="Impact"/>
              </a:rPr>
              <a:t>Parasitism</a:t>
            </a:r>
            <a:endParaRPr sz="3900">
              <a:latin typeface="Impact"/>
              <a:ea typeface="Impact"/>
              <a:cs typeface="Impact"/>
              <a:sym typeface="Impact"/>
            </a:endParaRPr>
          </a:p>
        </p:txBody>
      </p:sp>
      <p:sp>
        <p:nvSpPr>
          <p:cNvPr id="160" name="Google Shape;160;p26"/>
          <p:cNvSpPr txBox="1"/>
          <p:nvPr>
            <p:ph idx="1" type="subTitle"/>
          </p:nvPr>
        </p:nvSpPr>
        <p:spPr>
          <a:xfrm>
            <a:off x="241950" y="1493650"/>
            <a:ext cx="3634500" cy="23538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935"/>
              <a:buNone/>
            </a:pPr>
            <a:r>
              <a:rPr lang="en" sz="2000">
                <a:solidFill>
                  <a:srgbClr val="001D35"/>
                </a:solidFill>
                <a:highlight>
                  <a:srgbClr val="FFFFFF"/>
                </a:highlight>
              </a:rPr>
              <a:t>The parasite relies on the host for resources and habitat, while the host experiences negative effects, sometimes leading to illness or even death. </a:t>
            </a:r>
            <a:endParaRPr sz="2000">
              <a:solidFill>
                <a:schemeClr val="dk1"/>
              </a:solidFill>
            </a:endParaRPr>
          </a:p>
        </p:txBody>
      </p:sp>
      <p:pic>
        <p:nvPicPr>
          <p:cNvPr id="161" name="Google Shape;161;p26"/>
          <p:cNvPicPr preferRelativeResize="0"/>
          <p:nvPr/>
        </p:nvPicPr>
        <p:blipFill>
          <a:blip r:embed="rId3">
            <a:alphaModFix/>
          </a:blip>
          <a:stretch>
            <a:fillRect/>
          </a:stretch>
        </p:blipFill>
        <p:spPr>
          <a:xfrm>
            <a:off x="3984325" y="1036200"/>
            <a:ext cx="4962750" cy="2791547"/>
          </a:xfrm>
          <a:prstGeom prst="rect">
            <a:avLst/>
          </a:prstGeom>
          <a:noFill/>
          <a:ln>
            <a:noFill/>
          </a:ln>
        </p:spPr>
      </p:pic>
      <p:sp>
        <p:nvSpPr>
          <p:cNvPr id="162" name="Google Shape;162;p26"/>
          <p:cNvSpPr txBox="1"/>
          <p:nvPr/>
        </p:nvSpPr>
        <p:spPr>
          <a:xfrm>
            <a:off x="5001100" y="3847450"/>
            <a:ext cx="2929200" cy="48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(American Dog tick)</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7"/>
          <p:cNvSpPr txBox="1"/>
          <p:nvPr>
            <p:ph type="ctrTitle"/>
          </p:nvPr>
        </p:nvSpPr>
        <p:spPr>
          <a:xfrm>
            <a:off x="127800" y="391350"/>
            <a:ext cx="8704500" cy="958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SzPts val="891"/>
              <a:buNone/>
            </a:pPr>
            <a:r>
              <a:rPr lang="en" sz="3980">
                <a:latin typeface="Impact"/>
                <a:ea typeface="Impact"/>
                <a:cs typeface="Impact"/>
                <a:sym typeface="Impact"/>
              </a:rPr>
              <a:t>But, Hey! I thought we were talking about ZOMBIES?</a:t>
            </a:r>
            <a:endParaRPr sz="3980">
              <a:latin typeface="Impact"/>
              <a:ea typeface="Impact"/>
              <a:cs typeface="Impact"/>
              <a:sym typeface="Impact"/>
            </a:endParaRPr>
          </a:p>
        </p:txBody>
      </p:sp>
      <p:sp>
        <p:nvSpPr>
          <p:cNvPr id="168" name="Google Shape;168;p27"/>
          <p:cNvSpPr txBox="1"/>
          <p:nvPr>
            <p:ph idx="1" type="subTitle"/>
          </p:nvPr>
        </p:nvSpPr>
        <p:spPr>
          <a:xfrm>
            <a:off x="311700" y="1441350"/>
            <a:ext cx="8520600" cy="31383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t/>
            </a:r>
            <a:endParaRPr sz="1800">
              <a:solidFill>
                <a:schemeClr val="dk1"/>
              </a:solidFill>
            </a:endParaRPr>
          </a:p>
          <a:p>
            <a:pPr indent="-366395" lvl="0" marL="457200" rtl="0" algn="l">
              <a:lnSpc>
                <a:spcPct val="115000"/>
              </a:lnSpc>
              <a:spcBef>
                <a:spcPts val="0"/>
              </a:spcBef>
              <a:spcAft>
                <a:spcPts val="0"/>
              </a:spcAft>
              <a:buClr>
                <a:schemeClr val="dk1"/>
              </a:buClr>
              <a:buSzPct val="100000"/>
              <a:buChar char="●"/>
            </a:pPr>
            <a:r>
              <a:rPr lang="en" sz="2800">
                <a:solidFill>
                  <a:schemeClr val="dk1"/>
                </a:solidFill>
              </a:rPr>
              <a:t>Zombies that we see in movies, video games, and tv shows don’t exist</a:t>
            </a:r>
            <a:endParaRPr sz="2800">
              <a:solidFill>
                <a:schemeClr val="dk1"/>
              </a:solidFill>
            </a:endParaRPr>
          </a:p>
          <a:p>
            <a:pPr indent="0" lvl="0" marL="457200" rtl="0" algn="l">
              <a:lnSpc>
                <a:spcPct val="115000"/>
              </a:lnSpc>
              <a:spcBef>
                <a:spcPts val="1200"/>
              </a:spcBef>
              <a:spcAft>
                <a:spcPts val="0"/>
              </a:spcAft>
              <a:buClr>
                <a:schemeClr val="dk1"/>
              </a:buClr>
              <a:buSzPct val="39286"/>
              <a:buFont typeface="Arial"/>
              <a:buNone/>
            </a:pPr>
            <a:r>
              <a:t/>
            </a:r>
            <a:endParaRPr sz="2800">
              <a:solidFill>
                <a:schemeClr val="dk1"/>
              </a:solidFill>
            </a:endParaRPr>
          </a:p>
          <a:p>
            <a:pPr indent="-368856" lvl="0" marL="457200" rtl="0" algn="l">
              <a:lnSpc>
                <a:spcPct val="115000"/>
              </a:lnSpc>
              <a:spcBef>
                <a:spcPts val="1200"/>
              </a:spcBef>
              <a:spcAft>
                <a:spcPts val="0"/>
              </a:spcAft>
              <a:buClr>
                <a:schemeClr val="dk1"/>
              </a:buClr>
              <a:buSzPct val="100000"/>
              <a:buChar char="●"/>
            </a:pPr>
            <a:r>
              <a:rPr lang="en" sz="2850">
                <a:solidFill>
                  <a:schemeClr val="dk1"/>
                </a:solidFill>
              </a:rPr>
              <a:t>But, in nature some forms of </a:t>
            </a:r>
            <a:r>
              <a:rPr b="1" lang="en" sz="2850">
                <a:solidFill>
                  <a:schemeClr val="dk1"/>
                </a:solidFill>
              </a:rPr>
              <a:t>parasitism </a:t>
            </a:r>
            <a:r>
              <a:rPr lang="en" sz="2850">
                <a:solidFill>
                  <a:schemeClr val="dk1"/>
                </a:solidFill>
              </a:rPr>
              <a:t>can result in innocent creatures being made into mindless slaves, being forced to create new zombies so that another organism can spread</a:t>
            </a:r>
            <a:endParaRPr sz="2850">
              <a:solidFill>
                <a:schemeClr val="dk1"/>
              </a:solidFill>
            </a:endParaRPr>
          </a:p>
          <a:p>
            <a:pPr indent="0" lvl="0" marL="0" rtl="0" algn="ctr">
              <a:spcBef>
                <a:spcPts val="1200"/>
              </a:spcBef>
              <a:spcAft>
                <a:spcPts val="0"/>
              </a:spcAft>
              <a:buNone/>
            </a:pPr>
            <a:r>
              <a:rPr lang="en"/>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311700" y="2183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920">
                <a:latin typeface="Impact"/>
                <a:ea typeface="Impact"/>
                <a:cs typeface="Impact"/>
                <a:sym typeface="Impact"/>
              </a:rPr>
              <a:t>Let’s Talk about Zombies</a:t>
            </a:r>
            <a:endParaRPr b="1" sz="3920">
              <a:latin typeface="Impact"/>
              <a:ea typeface="Impact"/>
              <a:cs typeface="Impact"/>
              <a:sym typeface="Impact"/>
            </a:endParaRPr>
          </a:p>
        </p:txBody>
      </p:sp>
      <p:sp>
        <p:nvSpPr>
          <p:cNvPr id="174" name="Google Shape;174;p28"/>
          <p:cNvSpPr txBox="1"/>
          <p:nvPr>
            <p:ph idx="1" type="body"/>
          </p:nvPr>
        </p:nvSpPr>
        <p:spPr>
          <a:xfrm>
            <a:off x="311700" y="1301000"/>
            <a:ext cx="8520600" cy="34164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SzPts val="1800"/>
              <a:buChar char="●"/>
            </a:pPr>
            <a:r>
              <a:rPr lang="en"/>
              <a:t>How do you know someone is a zombie?</a:t>
            </a:r>
            <a:endParaRPr/>
          </a:p>
          <a:p>
            <a:pPr indent="-342900" lvl="0" marL="457200" rtl="0" algn="l">
              <a:lnSpc>
                <a:spcPct val="200000"/>
              </a:lnSpc>
              <a:spcBef>
                <a:spcPts val="0"/>
              </a:spcBef>
              <a:spcAft>
                <a:spcPts val="0"/>
              </a:spcAft>
              <a:buSzPts val="1800"/>
              <a:buChar char="●"/>
            </a:pPr>
            <a:r>
              <a:rPr lang="en"/>
              <a:t>How do you become a zombie? </a:t>
            </a:r>
            <a:endParaRPr/>
          </a:p>
          <a:p>
            <a:pPr indent="-342900" lvl="0" marL="457200" rtl="0" algn="l">
              <a:lnSpc>
                <a:spcPct val="200000"/>
              </a:lnSpc>
              <a:spcBef>
                <a:spcPts val="0"/>
              </a:spcBef>
              <a:spcAft>
                <a:spcPts val="0"/>
              </a:spcAft>
              <a:buSzPts val="1800"/>
              <a:buChar char="●"/>
            </a:pPr>
            <a:r>
              <a:rPr lang="en"/>
              <a:t>What do zombies eat?</a:t>
            </a:r>
            <a:endParaRPr/>
          </a:p>
          <a:p>
            <a:pPr indent="-342900" lvl="0" marL="457200" rtl="0" algn="l">
              <a:lnSpc>
                <a:spcPct val="200000"/>
              </a:lnSpc>
              <a:spcBef>
                <a:spcPts val="0"/>
              </a:spcBef>
              <a:spcAft>
                <a:spcPts val="0"/>
              </a:spcAft>
              <a:buSzPts val="1800"/>
              <a:buChar char="●"/>
            </a:pPr>
            <a:r>
              <a:rPr lang="en"/>
              <a:t>What is the main purpose of a zombie? </a:t>
            </a:r>
            <a:endParaRPr/>
          </a:p>
          <a:p>
            <a:pPr indent="-342900" lvl="0" marL="457200" rtl="0" algn="l">
              <a:lnSpc>
                <a:spcPct val="200000"/>
              </a:lnSpc>
              <a:spcBef>
                <a:spcPts val="0"/>
              </a:spcBef>
              <a:spcAft>
                <a:spcPts val="0"/>
              </a:spcAft>
              <a:buSzPts val="1800"/>
              <a:buChar char="●"/>
            </a:pPr>
            <a:r>
              <a:rPr lang="en"/>
              <a:t>Which</a:t>
            </a:r>
            <a:r>
              <a:rPr lang="en"/>
              <a:t> movie or show has the best zombies?</a:t>
            </a:r>
            <a:endParaRPr/>
          </a:p>
        </p:txBody>
      </p:sp>
      <p:pic>
        <p:nvPicPr>
          <p:cNvPr id="175" name="Google Shape;175;p28"/>
          <p:cNvPicPr preferRelativeResize="0"/>
          <p:nvPr/>
        </p:nvPicPr>
        <p:blipFill>
          <a:blip r:embed="rId3">
            <a:alphaModFix/>
          </a:blip>
          <a:stretch>
            <a:fillRect/>
          </a:stretch>
        </p:blipFill>
        <p:spPr>
          <a:xfrm>
            <a:off x="5455875" y="1020299"/>
            <a:ext cx="3416400" cy="3416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9"/>
          <p:cNvSpPr txBox="1"/>
          <p:nvPr>
            <p:ph type="title"/>
          </p:nvPr>
        </p:nvSpPr>
        <p:spPr>
          <a:xfrm>
            <a:off x="311700" y="195250"/>
            <a:ext cx="8520600" cy="71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900">
                <a:latin typeface="Impact"/>
                <a:ea typeface="Impact"/>
                <a:cs typeface="Impact"/>
                <a:sym typeface="Impact"/>
              </a:rPr>
              <a:t>Parasites</a:t>
            </a:r>
            <a:endParaRPr sz="3900">
              <a:latin typeface="Impact"/>
              <a:ea typeface="Impact"/>
              <a:cs typeface="Impact"/>
              <a:sym typeface="Impact"/>
            </a:endParaRPr>
          </a:p>
        </p:txBody>
      </p:sp>
      <p:sp>
        <p:nvSpPr>
          <p:cNvPr id="181" name="Google Shape;181;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Organisms that live inside or on another organism, known as the host, and obtain their </a:t>
            </a:r>
            <a:r>
              <a:rPr lang="en">
                <a:solidFill>
                  <a:schemeClr val="dk1"/>
                </a:solidFill>
              </a:rPr>
              <a:t>nutrients</a:t>
            </a:r>
            <a:r>
              <a:rPr lang="en">
                <a:solidFill>
                  <a:schemeClr val="dk1"/>
                </a:solidFill>
              </a:rPr>
              <a:t> and shelter from it (harming the host) are parasites.</a:t>
            </a:r>
            <a:endParaRPr>
              <a:solidFill>
                <a:schemeClr val="dk1"/>
              </a:solidFill>
            </a:endParaRPr>
          </a:p>
        </p:txBody>
      </p:sp>
      <p:sp>
        <p:nvSpPr>
          <p:cNvPr id="182" name="Google Shape;182;p29"/>
          <p:cNvSpPr txBox="1"/>
          <p:nvPr/>
        </p:nvSpPr>
        <p:spPr>
          <a:xfrm>
            <a:off x="406825" y="4300775"/>
            <a:ext cx="1203000" cy="27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Impact"/>
                <a:ea typeface="Impact"/>
                <a:cs typeface="Impact"/>
                <a:sym typeface="Impact"/>
              </a:rPr>
              <a:t>WORMS</a:t>
            </a:r>
            <a:endParaRPr sz="1800">
              <a:solidFill>
                <a:schemeClr val="dk2"/>
              </a:solidFill>
              <a:latin typeface="Impact"/>
              <a:ea typeface="Impact"/>
              <a:cs typeface="Impact"/>
              <a:sym typeface="Impact"/>
            </a:endParaRPr>
          </a:p>
        </p:txBody>
      </p:sp>
      <p:sp>
        <p:nvSpPr>
          <p:cNvPr id="183" name="Google Shape;183;p29"/>
          <p:cNvSpPr txBox="1"/>
          <p:nvPr/>
        </p:nvSpPr>
        <p:spPr>
          <a:xfrm>
            <a:off x="2342175" y="4300775"/>
            <a:ext cx="2055600" cy="27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Impact"/>
                <a:ea typeface="Impact"/>
                <a:cs typeface="Impact"/>
                <a:sym typeface="Impact"/>
              </a:rPr>
              <a:t>VIRUSES &amp; PROTIST</a:t>
            </a:r>
            <a:endParaRPr sz="1800">
              <a:solidFill>
                <a:schemeClr val="dk2"/>
              </a:solidFill>
              <a:latin typeface="Impact"/>
              <a:ea typeface="Impact"/>
              <a:cs typeface="Impact"/>
              <a:sym typeface="Impact"/>
            </a:endParaRPr>
          </a:p>
        </p:txBody>
      </p:sp>
      <p:sp>
        <p:nvSpPr>
          <p:cNvPr id="184" name="Google Shape;184;p29"/>
          <p:cNvSpPr txBox="1"/>
          <p:nvPr/>
        </p:nvSpPr>
        <p:spPr>
          <a:xfrm>
            <a:off x="4661125" y="4300775"/>
            <a:ext cx="1656300" cy="27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Impact"/>
                <a:ea typeface="Impact"/>
                <a:cs typeface="Impact"/>
                <a:sym typeface="Impact"/>
              </a:rPr>
              <a:t>ECTOPARASITES</a:t>
            </a:r>
            <a:endParaRPr sz="1800">
              <a:solidFill>
                <a:schemeClr val="dk2"/>
              </a:solidFill>
              <a:latin typeface="Impact"/>
              <a:ea typeface="Impact"/>
              <a:cs typeface="Impact"/>
              <a:sym typeface="Impact"/>
            </a:endParaRPr>
          </a:p>
        </p:txBody>
      </p:sp>
      <p:sp>
        <p:nvSpPr>
          <p:cNvPr id="185" name="Google Shape;185;p29"/>
          <p:cNvSpPr txBox="1"/>
          <p:nvPr/>
        </p:nvSpPr>
        <p:spPr>
          <a:xfrm>
            <a:off x="6858000" y="4300775"/>
            <a:ext cx="1830600" cy="27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Impact"/>
                <a:ea typeface="Impact"/>
                <a:cs typeface="Impact"/>
                <a:sym typeface="Impact"/>
              </a:rPr>
              <a:t>OTHER INSECTS</a:t>
            </a:r>
            <a:endParaRPr sz="1800">
              <a:solidFill>
                <a:schemeClr val="dk2"/>
              </a:solidFill>
              <a:latin typeface="Impact"/>
              <a:ea typeface="Impact"/>
              <a:cs typeface="Impact"/>
              <a:sym typeface="Impact"/>
            </a:endParaRPr>
          </a:p>
        </p:txBody>
      </p:sp>
      <p:sp>
        <p:nvSpPr>
          <p:cNvPr id="186" name="Google Shape;186;p29"/>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87" name="Google Shape;187;p29"/>
          <p:cNvPicPr preferRelativeResize="0"/>
          <p:nvPr/>
        </p:nvPicPr>
        <p:blipFill>
          <a:blip r:embed="rId3">
            <a:alphaModFix/>
          </a:blip>
          <a:stretch>
            <a:fillRect/>
          </a:stretch>
        </p:blipFill>
        <p:spPr>
          <a:xfrm>
            <a:off x="6317500" y="2083325"/>
            <a:ext cx="2536190" cy="2068575"/>
          </a:xfrm>
          <a:prstGeom prst="rect">
            <a:avLst/>
          </a:prstGeom>
          <a:noFill/>
          <a:ln>
            <a:noFill/>
          </a:ln>
        </p:spPr>
      </p:pic>
      <p:pic>
        <p:nvPicPr>
          <p:cNvPr id="188" name="Google Shape;188;p29"/>
          <p:cNvPicPr preferRelativeResize="0"/>
          <p:nvPr/>
        </p:nvPicPr>
        <p:blipFill>
          <a:blip r:embed="rId4">
            <a:alphaModFix/>
          </a:blip>
          <a:stretch>
            <a:fillRect/>
          </a:stretch>
        </p:blipFill>
        <p:spPr>
          <a:xfrm>
            <a:off x="4240643" y="2046375"/>
            <a:ext cx="1910307" cy="2143126"/>
          </a:xfrm>
          <a:prstGeom prst="rect">
            <a:avLst/>
          </a:prstGeom>
          <a:noFill/>
          <a:ln>
            <a:noFill/>
          </a:ln>
        </p:spPr>
      </p:pic>
      <p:pic>
        <p:nvPicPr>
          <p:cNvPr id="189" name="Google Shape;189;p29"/>
          <p:cNvPicPr preferRelativeResize="0"/>
          <p:nvPr/>
        </p:nvPicPr>
        <p:blipFill>
          <a:blip r:embed="rId5">
            <a:alphaModFix/>
          </a:blip>
          <a:stretch>
            <a:fillRect/>
          </a:stretch>
        </p:blipFill>
        <p:spPr>
          <a:xfrm>
            <a:off x="2342174" y="1964962"/>
            <a:ext cx="1290250" cy="1358799"/>
          </a:xfrm>
          <a:prstGeom prst="rect">
            <a:avLst/>
          </a:prstGeom>
          <a:noFill/>
          <a:ln>
            <a:noFill/>
          </a:ln>
        </p:spPr>
      </p:pic>
      <p:pic>
        <p:nvPicPr>
          <p:cNvPr id="190" name="Google Shape;190;p29"/>
          <p:cNvPicPr preferRelativeResize="0"/>
          <p:nvPr/>
        </p:nvPicPr>
        <p:blipFill>
          <a:blip r:embed="rId6">
            <a:alphaModFix/>
          </a:blip>
          <a:stretch>
            <a:fillRect/>
          </a:stretch>
        </p:blipFill>
        <p:spPr>
          <a:xfrm>
            <a:off x="3285025" y="3093800"/>
            <a:ext cx="651325" cy="1206983"/>
          </a:xfrm>
          <a:prstGeom prst="rect">
            <a:avLst/>
          </a:prstGeom>
          <a:noFill/>
          <a:ln>
            <a:noFill/>
          </a:ln>
        </p:spPr>
      </p:pic>
      <p:pic>
        <p:nvPicPr>
          <p:cNvPr id="191" name="Google Shape;191;p29"/>
          <p:cNvPicPr preferRelativeResize="0"/>
          <p:nvPr/>
        </p:nvPicPr>
        <p:blipFill>
          <a:blip r:embed="rId7">
            <a:alphaModFix/>
          </a:blip>
          <a:stretch>
            <a:fillRect/>
          </a:stretch>
        </p:blipFill>
        <p:spPr>
          <a:xfrm>
            <a:off x="164325" y="2433562"/>
            <a:ext cx="2055600" cy="17183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0"/>
          <p:cNvSpPr txBox="1"/>
          <p:nvPr>
            <p:ph type="title"/>
          </p:nvPr>
        </p:nvSpPr>
        <p:spPr>
          <a:xfrm>
            <a:off x="311700" y="2179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latin typeface="Impact"/>
                <a:ea typeface="Impact"/>
                <a:cs typeface="Impact"/>
                <a:sym typeface="Impact"/>
              </a:rPr>
              <a:t>What is the main purpose of these parasites?</a:t>
            </a:r>
            <a:endParaRPr sz="3900">
              <a:latin typeface="Impact"/>
              <a:ea typeface="Impact"/>
              <a:cs typeface="Impact"/>
              <a:sym typeface="Impact"/>
            </a:endParaRPr>
          </a:p>
        </p:txBody>
      </p:sp>
      <p:sp>
        <p:nvSpPr>
          <p:cNvPr id="197" name="Google Shape;197;p30"/>
          <p:cNvSpPr txBox="1"/>
          <p:nvPr>
            <p:ph idx="1" type="body"/>
          </p:nvPr>
        </p:nvSpPr>
        <p:spPr>
          <a:xfrm>
            <a:off x="137350" y="1580800"/>
            <a:ext cx="8520600" cy="30579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Clr>
                <a:schemeClr val="dk1"/>
              </a:buClr>
              <a:buSzPts val="2000"/>
              <a:buChar char="●"/>
            </a:pPr>
            <a:r>
              <a:rPr lang="en" sz="2000">
                <a:solidFill>
                  <a:schemeClr val="dk1"/>
                </a:solidFill>
              </a:rPr>
              <a:t>To continue their life cycle (survive and reproduce) - even at the expense of their host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Sometimes, they take over their host to ensure their survival and to make sure they spread to other creatures - </a:t>
            </a:r>
            <a:r>
              <a:rPr b="1" i="1" lang="en" sz="2000">
                <a:solidFill>
                  <a:schemeClr val="dk1"/>
                </a:solidFill>
              </a:rPr>
              <a:t>just like zombies!</a:t>
            </a:r>
            <a:endParaRPr b="1" i="1"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Let’s look at some examples!</a:t>
            </a:r>
            <a:endParaRPr sz="20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1"/>
          <p:cNvSpPr txBox="1"/>
          <p:nvPr>
            <p:ph type="title"/>
          </p:nvPr>
        </p:nvSpPr>
        <p:spPr>
          <a:xfrm>
            <a:off x="224500" y="1660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Body-Snatcher Invasion</a:t>
            </a:r>
            <a:endParaRPr sz="3200">
              <a:latin typeface="Impact"/>
              <a:ea typeface="Impact"/>
              <a:cs typeface="Impact"/>
              <a:sym typeface="Impact"/>
            </a:endParaRPr>
          </a:p>
        </p:txBody>
      </p:sp>
      <p:pic>
        <p:nvPicPr>
          <p:cNvPr id="203" name="Google Shape;203;p31" title="ant with fungus.jpg"/>
          <p:cNvPicPr preferRelativeResize="0"/>
          <p:nvPr/>
        </p:nvPicPr>
        <p:blipFill rotWithShape="1">
          <a:blip r:embed="rId3">
            <a:alphaModFix/>
          </a:blip>
          <a:srcRect b="26025" l="13794" r="13144" t="0"/>
          <a:stretch/>
        </p:blipFill>
        <p:spPr>
          <a:xfrm>
            <a:off x="4706950" y="2348000"/>
            <a:ext cx="3957376" cy="2676876"/>
          </a:xfrm>
          <a:prstGeom prst="rect">
            <a:avLst/>
          </a:prstGeom>
          <a:noFill/>
          <a:ln>
            <a:noFill/>
          </a:ln>
        </p:spPr>
      </p:pic>
      <p:pic>
        <p:nvPicPr>
          <p:cNvPr id="204" name="Google Shape;204;p31" title="ant.jpg"/>
          <p:cNvPicPr preferRelativeResize="0"/>
          <p:nvPr/>
        </p:nvPicPr>
        <p:blipFill rotWithShape="1">
          <a:blip r:embed="rId4">
            <a:alphaModFix/>
          </a:blip>
          <a:srcRect b="23500" l="23589" r="15394" t="26330"/>
          <a:stretch/>
        </p:blipFill>
        <p:spPr>
          <a:xfrm>
            <a:off x="5205700" y="400475"/>
            <a:ext cx="3626598" cy="2171274"/>
          </a:xfrm>
          <a:prstGeom prst="rect">
            <a:avLst/>
          </a:prstGeom>
          <a:noFill/>
          <a:ln>
            <a:noFill/>
          </a:ln>
        </p:spPr>
      </p:pic>
      <p:sp>
        <p:nvSpPr>
          <p:cNvPr id="205" name="Google Shape;205;p31"/>
          <p:cNvSpPr/>
          <p:nvPr/>
        </p:nvSpPr>
        <p:spPr>
          <a:xfrm rot="5400000">
            <a:off x="6221575" y="2565850"/>
            <a:ext cx="1134600" cy="452100"/>
          </a:xfrm>
          <a:prstGeom prst="rightArrow">
            <a:avLst>
              <a:gd fmla="val 50000" name="adj1"/>
              <a:gd fmla="val 50000" name="adj2"/>
            </a:avLst>
          </a:prstGeom>
          <a:solidFill>
            <a:srgbClr val="FF99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31"/>
          <p:cNvSpPr txBox="1"/>
          <p:nvPr>
            <p:ph idx="1" type="body"/>
          </p:nvPr>
        </p:nvSpPr>
        <p:spPr>
          <a:xfrm>
            <a:off x="280250" y="771475"/>
            <a:ext cx="5070600" cy="4106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50">
                <a:solidFill>
                  <a:srgbClr val="FF0000"/>
                </a:solidFill>
                <a:latin typeface="Impact"/>
                <a:ea typeface="Impact"/>
                <a:cs typeface="Impact"/>
                <a:sym typeface="Impact"/>
              </a:rPr>
              <a:t>Zombie maker:</a:t>
            </a:r>
            <a:r>
              <a:rPr lang="en" sz="1850">
                <a:solidFill>
                  <a:schemeClr val="dk1"/>
                </a:solidFill>
                <a:latin typeface="Impact"/>
                <a:ea typeface="Impact"/>
                <a:cs typeface="Impact"/>
                <a:sym typeface="Impact"/>
              </a:rPr>
              <a:t> </a:t>
            </a:r>
            <a:r>
              <a:rPr lang="en" sz="1850">
                <a:solidFill>
                  <a:schemeClr val="dk1"/>
                </a:solidFill>
              </a:rPr>
              <a:t>The fungus </a:t>
            </a:r>
            <a:r>
              <a:rPr i="1" lang="en" sz="1850">
                <a:solidFill>
                  <a:schemeClr val="dk1"/>
                </a:solidFill>
              </a:rPr>
              <a:t>OPHIOCORDYCEPS UNILATERALIS</a:t>
            </a:r>
            <a:r>
              <a:rPr lang="en" sz="1850">
                <a:solidFill>
                  <a:schemeClr val="dk1"/>
                </a:solidFill>
              </a:rPr>
              <a:t> </a:t>
            </a:r>
            <a:endParaRPr sz="1850">
              <a:solidFill>
                <a:schemeClr val="dk1"/>
              </a:solidFill>
            </a:endParaRPr>
          </a:p>
          <a:p>
            <a:pPr indent="0" lvl="0" marL="0" rtl="0" algn="l">
              <a:spcBef>
                <a:spcPts val="1200"/>
              </a:spcBef>
              <a:spcAft>
                <a:spcPts val="0"/>
              </a:spcAft>
              <a:buNone/>
            </a:pPr>
            <a:r>
              <a:rPr lang="en" sz="1850">
                <a:solidFill>
                  <a:srgbClr val="FF0000"/>
                </a:solidFill>
                <a:latin typeface="Impact"/>
                <a:ea typeface="Impact"/>
                <a:cs typeface="Impact"/>
                <a:sym typeface="Impact"/>
              </a:rPr>
              <a:t>Nickname:</a:t>
            </a:r>
            <a:r>
              <a:rPr lang="en" sz="1850">
                <a:solidFill>
                  <a:schemeClr val="dk1"/>
                </a:solidFill>
                <a:latin typeface="Impact"/>
                <a:ea typeface="Impact"/>
                <a:cs typeface="Impact"/>
                <a:sym typeface="Impact"/>
              </a:rPr>
              <a:t> </a:t>
            </a:r>
            <a:r>
              <a:rPr lang="en" sz="1850">
                <a:solidFill>
                  <a:schemeClr val="dk1"/>
                </a:solidFill>
              </a:rPr>
              <a:t>Body Snatcher</a:t>
            </a:r>
            <a:endParaRPr sz="1850">
              <a:solidFill>
                <a:schemeClr val="dk1"/>
              </a:solidFill>
            </a:endParaRPr>
          </a:p>
          <a:p>
            <a:pPr indent="0" lvl="0" marL="0" rtl="0" algn="l">
              <a:spcBef>
                <a:spcPts val="1200"/>
              </a:spcBef>
              <a:spcAft>
                <a:spcPts val="0"/>
              </a:spcAft>
              <a:buNone/>
            </a:pPr>
            <a:r>
              <a:rPr lang="en" sz="1850">
                <a:solidFill>
                  <a:srgbClr val="FF0000"/>
                </a:solidFill>
                <a:latin typeface="Impact"/>
                <a:ea typeface="Impact"/>
                <a:cs typeface="Impact"/>
                <a:sym typeface="Impact"/>
              </a:rPr>
              <a:t>Zombie Victim: </a:t>
            </a:r>
            <a:r>
              <a:rPr lang="en" sz="1850">
                <a:solidFill>
                  <a:schemeClr val="dk1"/>
                </a:solidFill>
              </a:rPr>
              <a:t>Carpenter ant (</a:t>
            </a:r>
            <a:r>
              <a:rPr i="1" lang="en" sz="1850">
                <a:solidFill>
                  <a:schemeClr val="dk1"/>
                </a:solidFill>
              </a:rPr>
              <a:t>CAMPONOTUS LEONARDA</a:t>
            </a:r>
            <a:r>
              <a:rPr lang="en" sz="1850">
                <a:solidFill>
                  <a:schemeClr val="dk1"/>
                </a:solidFill>
              </a:rPr>
              <a:t>)</a:t>
            </a:r>
            <a:endParaRPr sz="1850">
              <a:solidFill>
                <a:schemeClr val="dk1"/>
              </a:solidFill>
            </a:endParaRPr>
          </a:p>
          <a:p>
            <a:pPr indent="0" lvl="0" marL="0" rtl="0" algn="l">
              <a:spcBef>
                <a:spcPts val="1200"/>
              </a:spcBef>
              <a:spcAft>
                <a:spcPts val="0"/>
              </a:spcAft>
              <a:buNone/>
            </a:pPr>
            <a:r>
              <a:rPr lang="en" sz="1850">
                <a:solidFill>
                  <a:srgbClr val="FF0000"/>
                </a:solidFill>
                <a:latin typeface="Impact"/>
                <a:ea typeface="Impact"/>
                <a:cs typeface="Impact"/>
                <a:sym typeface="Impact"/>
              </a:rPr>
              <a:t>Location:</a:t>
            </a:r>
            <a:r>
              <a:rPr lang="en" sz="1850">
                <a:solidFill>
                  <a:schemeClr val="dk1"/>
                </a:solidFill>
                <a:latin typeface="Impact"/>
                <a:ea typeface="Impact"/>
                <a:cs typeface="Impact"/>
                <a:sym typeface="Impact"/>
              </a:rPr>
              <a:t> </a:t>
            </a:r>
            <a:r>
              <a:rPr lang="en" sz="1850">
                <a:solidFill>
                  <a:schemeClr val="dk1"/>
                </a:solidFill>
              </a:rPr>
              <a:t>Southeast Asia</a:t>
            </a:r>
            <a:endParaRPr sz="1850">
              <a:solidFill>
                <a:schemeClr val="dk1"/>
              </a:solidFill>
            </a:endParaRPr>
          </a:p>
          <a:p>
            <a:pPr indent="0" lvl="0" marL="0" rtl="0" algn="l">
              <a:spcBef>
                <a:spcPts val="1200"/>
              </a:spcBef>
              <a:spcAft>
                <a:spcPts val="1200"/>
              </a:spcAft>
              <a:buNone/>
            </a:pPr>
            <a:r>
              <a:rPr lang="en" sz="1850">
                <a:solidFill>
                  <a:srgbClr val="FF0000"/>
                </a:solidFill>
                <a:latin typeface="Impact"/>
                <a:ea typeface="Impact"/>
                <a:cs typeface="Impact"/>
                <a:sym typeface="Impact"/>
              </a:rPr>
              <a:t>How it spreads: </a:t>
            </a:r>
            <a:r>
              <a:rPr lang="en" sz="1850">
                <a:solidFill>
                  <a:schemeClr val="dk1"/>
                </a:solidFill>
              </a:rPr>
              <a:t>The fungus begins as a spore. It lands on the carpenter ant and quickly sprouts. The fungus invades the ant’s body and digests the ant’s insides, little by little. </a:t>
            </a:r>
            <a:endParaRPr sz="2000">
              <a:solidFill>
                <a:srgbClr val="FF0000"/>
              </a:solidFill>
              <a:latin typeface="Impact"/>
              <a:ea typeface="Impact"/>
              <a:cs typeface="Impact"/>
              <a:sym typeface="Impac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2"/>
          <p:cNvSpPr txBox="1"/>
          <p:nvPr>
            <p:ph type="title"/>
          </p:nvPr>
        </p:nvSpPr>
        <p:spPr>
          <a:xfrm>
            <a:off x="235500" y="1835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Let’s Watch!</a:t>
            </a:r>
            <a:endParaRPr sz="3200">
              <a:latin typeface="Impact"/>
              <a:ea typeface="Impact"/>
              <a:cs typeface="Impact"/>
              <a:sym typeface="Impact"/>
            </a:endParaRPr>
          </a:p>
        </p:txBody>
      </p:sp>
      <p:sp>
        <p:nvSpPr>
          <p:cNvPr id="212" name="Google Shape;212;p32"/>
          <p:cNvSpPr txBox="1"/>
          <p:nvPr>
            <p:ph idx="1" type="body"/>
          </p:nvPr>
        </p:nvSpPr>
        <p:spPr>
          <a:xfrm>
            <a:off x="288249" y="1021916"/>
            <a:ext cx="5639700" cy="68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https://youtu.be/vijGdWn5-h8?si=kfxJbkIYsSNWwAZi</a:t>
            </a:r>
            <a:endParaRPr/>
          </a:p>
          <a:p>
            <a:pPr indent="0" lvl="0" marL="0" rtl="0" algn="l">
              <a:spcBef>
                <a:spcPts val="1200"/>
              </a:spcBef>
              <a:spcAft>
                <a:spcPts val="1200"/>
              </a:spcAft>
              <a:buNone/>
            </a:pPr>
            <a:r>
              <a:t/>
            </a:r>
            <a:endParaRPr/>
          </a:p>
        </p:txBody>
      </p:sp>
      <p:pic>
        <p:nvPicPr>
          <p:cNvPr id="213" name="Google Shape;213;p32"/>
          <p:cNvPicPr preferRelativeResize="0"/>
          <p:nvPr/>
        </p:nvPicPr>
        <p:blipFill>
          <a:blip r:embed="rId4">
            <a:alphaModFix/>
          </a:blip>
          <a:stretch>
            <a:fillRect/>
          </a:stretch>
        </p:blipFill>
        <p:spPr>
          <a:xfrm>
            <a:off x="1950991" y="1453183"/>
            <a:ext cx="5210743" cy="34024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3"/>
          <p:cNvSpPr txBox="1"/>
          <p:nvPr>
            <p:ph idx="1" type="body"/>
          </p:nvPr>
        </p:nvSpPr>
        <p:spPr>
          <a:xfrm>
            <a:off x="280250" y="771475"/>
            <a:ext cx="4899300" cy="3723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50">
                <a:solidFill>
                  <a:srgbClr val="FF0000"/>
                </a:solidFill>
                <a:latin typeface="Impact"/>
                <a:ea typeface="Impact"/>
                <a:cs typeface="Impact"/>
                <a:sym typeface="Impact"/>
              </a:rPr>
              <a:t>Zombie maker:</a:t>
            </a:r>
            <a:r>
              <a:rPr lang="en" sz="1850">
                <a:solidFill>
                  <a:schemeClr val="dk1"/>
                </a:solidFill>
                <a:latin typeface="Impact"/>
                <a:ea typeface="Impact"/>
                <a:cs typeface="Impact"/>
                <a:sym typeface="Impact"/>
              </a:rPr>
              <a:t> </a:t>
            </a:r>
            <a:r>
              <a:rPr lang="en" sz="1850">
                <a:solidFill>
                  <a:schemeClr val="dk1"/>
                </a:solidFill>
              </a:rPr>
              <a:t>The Jewel wasp (</a:t>
            </a:r>
            <a:r>
              <a:rPr i="1" lang="en" sz="1850">
                <a:solidFill>
                  <a:schemeClr val="dk1"/>
                </a:solidFill>
              </a:rPr>
              <a:t>AMPULEX COMPRESSA</a:t>
            </a:r>
            <a:r>
              <a:rPr lang="en" sz="1850">
                <a:solidFill>
                  <a:schemeClr val="dk1"/>
                </a:solidFill>
              </a:rPr>
              <a:t>)</a:t>
            </a:r>
            <a:endParaRPr sz="1850">
              <a:solidFill>
                <a:schemeClr val="dk1"/>
              </a:solidFill>
            </a:endParaRPr>
          </a:p>
          <a:p>
            <a:pPr indent="0" lvl="0" marL="0" rtl="0" algn="l">
              <a:spcBef>
                <a:spcPts val="1200"/>
              </a:spcBef>
              <a:spcAft>
                <a:spcPts val="0"/>
              </a:spcAft>
              <a:buNone/>
            </a:pPr>
            <a:r>
              <a:rPr lang="en" sz="1850">
                <a:solidFill>
                  <a:srgbClr val="FF0000"/>
                </a:solidFill>
                <a:latin typeface="Impact"/>
                <a:ea typeface="Impact"/>
                <a:cs typeface="Impact"/>
                <a:sym typeface="Impact"/>
              </a:rPr>
              <a:t>Nickname:</a:t>
            </a:r>
            <a:r>
              <a:rPr lang="en" sz="1850">
                <a:solidFill>
                  <a:schemeClr val="dk1"/>
                </a:solidFill>
                <a:latin typeface="Impact"/>
                <a:ea typeface="Impact"/>
                <a:cs typeface="Impact"/>
                <a:sym typeface="Impact"/>
              </a:rPr>
              <a:t> </a:t>
            </a:r>
            <a:r>
              <a:rPr lang="en" sz="1850">
                <a:solidFill>
                  <a:schemeClr val="dk1"/>
                </a:solidFill>
              </a:rPr>
              <a:t>Cockroach Tamer</a:t>
            </a:r>
            <a:endParaRPr sz="1850">
              <a:solidFill>
                <a:schemeClr val="dk1"/>
              </a:solidFill>
            </a:endParaRPr>
          </a:p>
          <a:p>
            <a:pPr indent="0" lvl="0" marL="0" rtl="0" algn="l">
              <a:spcBef>
                <a:spcPts val="1200"/>
              </a:spcBef>
              <a:spcAft>
                <a:spcPts val="0"/>
              </a:spcAft>
              <a:buNone/>
            </a:pPr>
            <a:r>
              <a:rPr lang="en" sz="1850">
                <a:solidFill>
                  <a:srgbClr val="FF0000"/>
                </a:solidFill>
                <a:latin typeface="Impact"/>
                <a:ea typeface="Impact"/>
                <a:cs typeface="Impact"/>
                <a:sym typeface="Impact"/>
              </a:rPr>
              <a:t>Zombie Victim: </a:t>
            </a:r>
            <a:r>
              <a:rPr lang="en" sz="1850">
                <a:solidFill>
                  <a:schemeClr val="dk1"/>
                </a:solidFill>
              </a:rPr>
              <a:t>Cockroaches (</a:t>
            </a:r>
            <a:r>
              <a:rPr i="1" lang="en" sz="1850">
                <a:solidFill>
                  <a:schemeClr val="dk1"/>
                </a:solidFill>
              </a:rPr>
              <a:t>PERIPLANETA AMERICANA</a:t>
            </a:r>
            <a:r>
              <a:rPr lang="en" sz="1850">
                <a:solidFill>
                  <a:schemeClr val="dk1"/>
                </a:solidFill>
              </a:rPr>
              <a:t>)</a:t>
            </a:r>
            <a:endParaRPr sz="1850">
              <a:solidFill>
                <a:schemeClr val="dk1"/>
              </a:solidFill>
            </a:endParaRPr>
          </a:p>
          <a:p>
            <a:pPr indent="0" lvl="0" marL="0" rtl="0" algn="l">
              <a:spcBef>
                <a:spcPts val="1200"/>
              </a:spcBef>
              <a:spcAft>
                <a:spcPts val="0"/>
              </a:spcAft>
              <a:buNone/>
            </a:pPr>
            <a:r>
              <a:rPr lang="en" sz="1850">
                <a:solidFill>
                  <a:srgbClr val="FF0000"/>
                </a:solidFill>
                <a:latin typeface="Impact"/>
                <a:ea typeface="Impact"/>
                <a:cs typeface="Impact"/>
                <a:sym typeface="Impact"/>
              </a:rPr>
              <a:t>Location:</a:t>
            </a:r>
            <a:r>
              <a:rPr lang="en" sz="1850">
                <a:solidFill>
                  <a:schemeClr val="dk1"/>
                </a:solidFill>
              </a:rPr>
              <a:t> Tropical parts of Africa, South Asia, and The Pacific Islands</a:t>
            </a:r>
            <a:endParaRPr sz="1850">
              <a:solidFill>
                <a:schemeClr val="dk1"/>
              </a:solidFill>
            </a:endParaRPr>
          </a:p>
          <a:p>
            <a:pPr indent="0" lvl="0" marL="0" rtl="0" algn="l">
              <a:lnSpc>
                <a:spcPct val="115000"/>
              </a:lnSpc>
              <a:spcBef>
                <a:spcPts val="1200"/>
              </a:spcBef>
              <a:spcAft>
                <a:spcPts val="1200"/>
              </a:spcAft>
              <a:buNone/>
            </a:pPr>
            <a:r>
              <a:rPr lang="en" sz="1850">
                <a:solidFill>
                  <a:srgbClr val="FF0000"/>
                </a:solidFill>
                <a:latin typeface="Impact"/>
                <a:ea typeface="Impact"/>
                <a:cs typeface="Impact"/>
                <a:sym typeface="Impact"/>
              </a:rPr>
              <a:t>How it spreads: </a:t>
            </a:r>
            <a:r>
              <a:rPr lang="en" sz="1850">
                <a:solidFill>
                  <a:schemeClr val="dk1"/>
                </a:solidFill>
              </a:rPr>
              <a:t>The Jewel Wasp injects venom into a cockroach which turns the </a:t>
            </a:r>
            <a:r>
              <a:rPr lang="en" sz="1850">
                <a:solidFill>
                  <a:schemeClr val="dk1"/>
                </a:solidFill>
              </a:rPr>
              <a:t>cockroach</a:t>
            </a:r>
            <a:r>
              <a:rPr lang="en" sz="1850">
                <a:solidFill>
                  <a:schemeClr val="dk1"/>
                </a:solidFill>
              </a:rPr>
              <a:t> into a perfect babysitter.</a:t>
            </a:r>
            <a:endParaRPr sz="1850"/>
          </a:p>
        </p:txBody>
      </p:sp>
      <p:pic>
        <p:nvPicPr>
          <p:cNvPr id="219" name="Google Shape;219;p33" title="jewel wasp .jpg"/>
          <p:cNvPicPr preferRelativeResize="0"/>
          <p:nvPr/>
        </p:nvPicPr>
        <p:blipFill rotWithShape="1">
          <a:blip r:embed="rId3">
            <a:alphaModFix/>
          </a:blip>
          <a:srcRect b="14994" l="0" r="27484" t="29037"/>
          <a:stretch/>
        </p:blipFill>
        <p:spPr>
          <a:xfrm>
            <a:off x="4934825" y="445025"/>
            <a:ext cx="3283174" cy="1900474"/>
          </a:xfrm>
          <a:prstGeom prst="rect">
            <a:avLst/>
          </a:prstGeom>
          <a:noFill/>
          <a:ln>
            <a:noFill/>
          </a:ln>
        </p:spPr>
      </p:pic>
      <p:pic>
        <p:nvPicPr>
          <p:cNvPr id="220" name="Google Shape;220;p33" title="cockroach.jpg"/>
          <p:cNvPicPr preferRelativeResize="0"/>
          <p:nvPr/>
        </p:nvPicPr>
        <p:blipFill rotWithShape="1">
          <a:blip r:embed="rId4">
            <a:alphaModFix/>
          </a:blip>
          <a:srcRect b="13580" l="25374" r="36262" t="12613"/>
          <a:stretch/>
        </p:blipFill>
        <p:spPr>
          <a:xfrm>
            <a:off x="5811875" y="2175850"/>
            <a:ext cx="2266624" cy="2770049"/>
          </a:xfrm>
          <a:prstGeom prst="rect">
            <a:avLst/>
          </a:prstGeom>
          <a:noFill/>
          <a:ln>
            <a:noFill/>
          </a:ln>
        </p:spPr>
      </p:pic>
      <p:sp>
        <p:nvSpPr>
          <p:cNvPr id="221" name="Google Shape;221;p33"/>
          <p:cNvSpPr txBox="1"/>
          <p:nvPr>
            <p:ph type="title"/>
          </p:nvPr>
        </p:nvSpPr>
        <p:spPr>
          <a:xfrm>
            <a:off x="235500" y="175683"/>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200">
                <a:latin typeface="Impact"/>
                <a:ea typeface="Impact"/>
                <a:cs typeface="Impact"/>
                <a:sym typeface="Impact"/>
              </a:rPr>
              <a:t>Cockroach Tamer</a:t>
            </a:r>
            <a:endParaRPr sz="3200">
              <a:latin typeface="Impact"/>
              <a:ea typeface="Impact"/>
              <a:cs typeface="Impact"/>
              <a:sym typeface="Impac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4"/>
          <p:cNvSpPr txBox="1"/>
          <p:nvPr>
            <p:ph idx="2" type="body"/>
          </p:nvPr>
        </p:nvSpPr>
        <p:spPr>
          <a:xfrm>
            <a:off x="282850" y="1017725"/>
            <a:ext cx="7113600" cy="3284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solidFill>
                  <a:schemeClr val="hlink"/>
                </a:solidFill>
                <a:hlinkClick r:id="rId3"/>
              </a:rPr>
              <a:t>https://youtu.be/d-PtBbDwows?si=z-gEs_6-x4xOOMnU</a:t>
            </a:r>
            <a:endParaRPr/>
          </a:p>
          <a:p>
            <a:pPr indent="0" lvl="0" marL="0" rtl="0" algn="l">
              <a:spcBef>
                <a:spcPts val="1200"/>
              </a:spcBef>
              <a:spcAft>
                <a:spcPts val="1200"/>
              </a:spcAft>
              <a:buNone/>
            </a:pPr>
            <a:r>
              <a:t/>
            </a:r>
            <a:endParaRPr/>
          </a:p>
        </p:txBody>
      </p:sp>
      <p:pic>
        <p:nvPicPr>
          <p:cNvPr id="227" name="Google Shape;227;p34"/>
          <p:cNvPicPr preferRelativeResize="0"/>
          <p:nvPr/>
        </p:nvPicPr>
        <p:blipFill>
          <a:blip r:embed="rId4">
            <a:alphaModFix/>
          </a:blip>
          <a:stretch>
            <a:fillRect/>
          </a:stretch>
        </p:blipFill>
        <p:spPr>
          <a:xfrm>
            <a:off x="1660250" y="1416125"/>
            <a:ext cx="5823501" cy="3433500"/>
          </a:xfrm>
          <a:prstGeom prst="rect">
            <a:avLst/>
          </a:prstGeom>
          <a:noFill/>
          <a:ln>
            <a:noFill/>
          </a:ln>
        </p:spPr>
      </p:pic>
      <p:sp>
        <p:nvSpPr>
          <p:cNvPr id="228" name="Google Shape;228;p34"/>
          <p:cNvSpPr txBox="1"/>
          <p:nvPr>
            <p:ph type="title"/>
          </p:nvPr>
        </p:nvSpPr>
        <p:spPr>
          <a:xfrm>
            <a:off x="235500" y="1835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Let’s Watch!</a:t>
            </a:r>
            <a:endParaRPr sz="3200">
              <a:latin typeface="Impact"/>
              <a:ea typeface="Impact"/>
              <a:cs typeface="Impact"/>
              <a:sym typeface="Impac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5" title="guu snail.jpg"/>
          <p:cNvPicPr preferRelativeResize="0"/>
          <p:nvPr/>
        </p:nvPicPr>
        <p:blipFill rotWithShape="1">
          <a:blip r:embed="rId3">
            <a:alphaModFix/>
          </a:blip>
          <a:srcRect b="28589" l="23077" r="24548" t="27004"/>
          <a:stretch/>
        </p:blipFill>
        <p:spPr>
          <a:xfrm>
            <a:off x="5421675" y="113725"/>
            <a:ext cx="3156977" cy="2007598"/>
          </a:xfrm>
          <a:prstGeom prst="rect">
            <a:avLst/>
          </a:prstGeom>
          <a:noFill/>
          <a:ln>
            <a:noFill/>
          </a:ln>
        </p:spPr>
      </p:pic>
      <p:sp>
        <p:nvSpPr>
          <p:cNvPr id="234" name="Google Shape;234;p35"/>
          <p:cNvSpPr txBox="1"/>
          <p:nvPr>
            <p:ph type="title"/>
          </p:nvPr>
        </p:nvSpPr>
        <p:spPr>
          <a:xfrm>
            <a:off x="227683" y="166474"/>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Green-Banded Broodsac</a:t>
            </a:r>
            <a:endParaRPr sz="3200">
              <a:latin typeface="Impact"/>
              <a:ea typeface="Impact"/>
              <a:cs typeface="Impact"/>
              <a:sym typeface="Impact"/>
            </a:endParaRPr>
          </a:p>
        </p:txBody>
      </p:sp>
      <p:sp>
        <p:nvSpPr>
          <p:cNvPr id="235" name="Google Shape;235;p35"/>
          <p:cNvSpPr txBox="1"/>
          <p:nvPr>
            <p:ph idx="1" type="body"/>
          </p:nvPr>
        </p:nvSpPr>
        <p:spPr>
          <a:xfrm>
            <a:off x="280250" y="717692"/>
            <a:ext cx="5091300" cy="43386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2000">
                <a:solidFill>
                  <a:srgbClr val="FF0000"/>
                </a:solidFill>
                <a:latin typeface="Impact"/>
                <a:ea typeface="Impact"/>
                <a:cs typeface="Impact"/>
                <a:sym typeface="Impact"/>
              </a:rPr>
              <a:t>Zombie maker:</a:t>
            </a:r>
            <a:r>
              <a:rPr lang="en" sz="2000">
                <a:solidFill>
                  <a:schemeClr val="dk1"/>
                </a:solidFill>
                <a:latin typeface="Impact"/>
                <a:ea typeface="Impact"/>
                <a:cs typeface="Impact"/>
                <a:sym typeface="Impact"/>
              </a:rPr>
              <a:t> </a:t>
            </a:r>
            <a:r>
              <a:rPr lang="en" sz="2000">
                <a:solidFill>
                  <a:schemeClr val="dk1"/>
                </a:solidFill>
              </a:rPr>
              <a:t>The flatworm </a:t>
            </a:r>
            <a:r>
              <a:rPr i="1" lang="en" sz="2000">
                <a:solidFill>
                  <a:schemeClr val="dk1"/>
                </a:solidFill>
              </a:rPr>
              <a:t>LEUCOCHLORIDIUM PARADOXUM</a:t>
            </a:r>
            <a:endParaRPr i="1"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Nickname:</a:t>
            </a:r>
            <a:r>
              <a:rPr lang="en" sz="2000">
                <a:solidFill>
                  <a:schemeClr val="dk1"/>
                </a:solidFill>
                <a:latin typeface="Impact"/>
                <a:ea typeface="Impact"/>
                <a:cs typeface="Impact"/>
                <a:sym typeface="Impact"/>
              </a:rPr>
              <a:t> </a:t>
            </a:r>
            <a:r>
              <a:rPr lang="en" sz="2000">
                <a:solidFill>
                  <a:schemeClr val="dk1"/>
                </a:solidFill>
              </a:rPr>
              <a:t>Green-banded broodsac</a:t>
            </a:r>
            <a:endParaRPr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Zombie Victim: </a:t>
            </a:r>
            <a:r>
              <a:rPr lang="en" sz="2000">
                <a:solidFill>
                  <a:schemeClr val="dk1"/>
                </a:solidFill>
              </a:rPr>
              <a:t>Amber snails (</a:t>
            </a:r>
            <a:r>
              <a:rPr i="1" lang="en" sz="2000">
                <a:solidFill>
                  <a:schemeClr val="dk1"/>
                </a:solidFill>
              </a:rPr>
              <a:t>SUCCINEA PUTRIS</a:t>
            </a:r>
            <a:r>
              <a:rPr lang="en" sz="2000">
                <a:solidFill>
                  <a:schemeClr val="dk1"/>
                </a:solidFill>
              </a:rPr>
              <a:t>)</a:t>
            </a:r>
            <a:endParaRPr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Location:</a:t>
            </a:r>
            <a:r>
              <a:rPr lang="en" sz="2000">
                <a:solidFill>
                  <a:schemeClr val="dk1"/>
                </a:solidFill>
                <a:latin typeface="Impact"/>
                <a:ea typeface="Impact"/>
                <a:cs typeface="Impact"/>
                <a:sym typeface="Impact"/>
              </a:rPr>
              <a:t> </a:t>
            </a:r>
            <a:r>
              <a:rPr lang="en" sz="2000">
                <a:solidFill>
                  <a:schemeClr val="dk1"/>
                </a:solidFill>
              </a:rPr>
              <a:t>United Kingdom, Europe, Western and Northern Asia</a:t>
            </a:r>
            <a:endParaRPr sz="2000">
              <a:solidFill>
                <a:schemeClr val="dk1"/>
              </a:solidFill>
            </a:endParaRPr>
          </a:p>
          <a:p>
            <a:pPr indent="0" lvl="0" marL="0" rtl="0" algn="l">
              <a:spcBef>
                <a:spcPts val="1200"/>
              </a:spcBef>
              <a:spcAft>
                <a:spcPts val="1200"/>
              </a:spcAft>
              <a:buNone/>
            </a:pPr>
            <a:r>
              <a:rPr lang="en" sz="2000">
                <a:solidFill>
                  <a:srgbClr val="FF0000"/>
                </a:solidFill>
                <a:latin typeface="Impact"/>
                <a:ea typeface="Impact"/>
                <a:cs typeface="Impact"/>
                <a:sym typeface="Impact"/>
              </a:rPr>
              <a:t>How it spreads: </a:t>
            </a:r>
            <a:r>
              <a:rPr lang="en" sz="2000">
                <a:solidFill>
                  <a:schemeClr val="dk1"/>
                </a:solidFill>
              </a:rPr>
              <a:t>The snail unknowingly eats the flatworm (</a:t>
            </a:r>
            <a:r>
              <a:rPr lang="en" sz="2000">
                <a:solidFill>
                  <a:schemeClr val="dk1"/>
                </a:solidFill>
              </a:rPr>
              <a:t>it's</a:t>
            </a:r>
            <a:r>
              <a:rPr lang="en" sz="2000">
                <a:solidFill>
                  <a:schemeClr val="dk1"/>
                </a:solidFill>
              </a:rPr>
              <a:t> in the bird poop). Once inside the snail it takes over its brain and makes it follow specific instructions so it gets eaten by a bird! It even makes its eyestalks look like worms</a:t>
            </a:r>
            <a:endParaRPr/>
          </a:p>
        </p:txBody>
      </p:sp>
      <p:pic>
        <p:nvPicPr>
          <p:cNvPr id="236" name="Google Shape;236;p35" title="infected snail .jpg"/>
          <p:cNvPicPr preferRelativeResize="0"/>
          <p:nvPr/>
        </p:nvPicPr>
        <p:blipFill rotWithShape="1">
          <a:blip r:embed="rId4">
            <a:alphaModFix/>
          </a:blip>
          <a:srcRect b="33246" l="24819" r="27480" t="17325"/>
          <a:stretch/>
        </p:blipFill>
        <p:spPr>
          <a:xfrm>
            <a:off x="5382025" y="2755437"/>
            <a:ext cx="3156977" cy="2388061"/>
          </a:xfrm>
          <a:prstGeom prst="rect">
            <a:avLst/>
          </a:prstGeom>
          <a:noFill/>
          <a:ln>
            <a:noFill/>
          </a:ln>
        </p:spPr>
      </p:pic>
      <p:sp>
        <p:nvSpPr>
          <p:cNvPr id="237" name="Google Shape;237;p35"/>
          <p:cNvSpPr/>
          <p:nvPr/>
        </p:nvSpPr>
        <p:spPr>
          <a:xfrm rot="5400000">
            <a:off x="6224850" y="2441875"/>
            <a:ext cx="1093200" cy="452100"/>
          </a:xfrm>
          <a:prstGeom prst="rightArrow">
            <a:avLst>
              <a:gd fmla="val 50000" name="adj1"/>
              <a:gd fmla="val 50000" name="adj2"/>
            </a:avLst>
          </a:prstGeom>
          <a:solidFill>
            <a:srgbClr val="FF99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6"/>
          <p:cNvSpPr txBox="1"/>
          <p:nvPr>
            <p:ph idx="1" type="body"/>
          </p:nvPr>
        </p:nvSpPr>
        <p:spPr>
          <a:xfrm>
            <a:off x="311700" y="1090875"/>
            <a:ext cx="6441600" cy="4632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5400" u="sng">
                <a:solidFill>
                  <a:schemeClr val="hlink"/>
                </a:solidFill>
                <a:hlinkClick r:id="rId3"/>
              </a:rPr>
              <a:t>https://youtu.be/Go_LIz7kTok?si=_AgDpGizi0y2YZ9P</a:t>
            </a:r>
            <a:endParaRPr sz="5400"/>
          </a:p>
          <a:p>
            <a:pPr indent="0" lvl="0" marL="0" rtl="0" algn="l">
              <a:spcBef>
                <a:spcPts val="1200"/>
              </a:spcBef>
              <a:spcAft>
                <a:spcPts val="0"/>
              </a:spcAft>
              <a:buNone/>
            </a:pPr>
            <a:r>
              <a:t/>
            </a:r>
            <a:endParaRPr sz="5400"/>
          </a:p>
          <a:p>
            <a:pPr indent="0" lvl="0" marL="0" rtl="0" algn="l">
              <a:spcBef>
                <a:spcPts val="1200"/>
              </a:spcBef>
              <a:spcAft>
                <a:spcPts val="1200"/>
              </a:spcAft>
              <a:buNone/>
            </a:pPr>
            <a:r>
              <a:t/>
            </a:r>
            <a:endParaRPr/>
          </a:p>
        </p:txBody>
      </p:sp>
      <p:pic>
        <p:nvPicPr>
          <p:cNvPr id="243" name="Google Shape;243;p36"/>
          <p:cNvPicPr preferRelativeResize="0"/>
          <p:nvPr/>
        </p:nvPicPr>
        <p:blipFill>
          <a:blip r:embed="rId4">
            <a:alphaModFix/>
          </a:blip>
          <a:stretch>
            <a:fillRect/>
          </a:stretch>
        </p:blipFill>
        <p:spPr>
          <a:xfrm>
            <a:off x="1651550" y="1462975"/>
            <a:ext cx="5840901" cy="3312201"/>
          </a:xfrm>
          <a:prstGeom prst="rect">
            <a:avLst/>
          </a:prstGeom>
          <a:noFill/>
          <a:ln>
            <a:noFill/>
          </a:ln>
        </p:spPr>
      </p:pic>
      <p:sp>
        <p:nvSpPr>
          <p:cNvPr id="244" name="Google Shape;244;p36"/>
          <p:cNvSpPr txBox="1"/>
          <p:nvPr>
            <p:ph type="title"/>
          </p:nvPr>
        </p:nvSpPr>
        <p:spPr>
          <a:xfrm>
            <a:off x="235500" y="1835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Let’s Watch!</a:t>
            </a:r>
            <a:endParaRPr sz="3200">
              <a:latin typeface="Impact"/>
              <a:ea typeface="Impact"/>
              <a:cs typeface="Impact"/>
              <a:sym typeface="Impac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7"/>
          <p:cNvSpPr txBox="1"/>
          <p:nvPr>
            <p:ph type="title"/>
          </p:nvPr>
        </p:nvSpPr>
        <p:spPr>
          <a:xfrm>
            <a:off x="296125" y="166499"/>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Rat Controller</a:t>
            </a:r>
            <a:endParaRPr sz="3200">
              <a:latin typeface="Impact"/>
              <a:ea typeface="Impact"/>
              <a:cs typeface="Impact"/>
              <a:sym typeface="Impact"/>
            </a:endParaRPr>
          </a:p>
        </p:txBody>
      </p:sp>
      <p:sp>
        <p:nvSpPr>
          <p:cNvPr id="250" name="Google Shape;250;p37"/>
          <p:cNvSpPr txBox="1"/>
          <p:nvPr>
            <p:ph idx="1" type="body"/>
          </p:nvPr>
        </p:nvSpPr>
        <p:spPr>
          <a:xfrm>
            <a:off x="280250" y="813650"/>
            <a:ext cx="4725000" cy="42111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2000">
                <a:solidFill>
                  <a:srgbClr val="FF0000"/>
                </a:solidFill>
                <a:latin typeface="Impact"/>
                <a:ea typeface="Impact"/>
                <a:cs typeface="Impact"/>
                <a:sym typeface="Impact"/>
              </a:rPr>
              <a:t>Zombie maker:</a:t>
            </a:r>
            <a:r>
              <a:rPr lang="en" sz="2000">
                <a:solidFill>
                  <a:schemeClr val="dk1"/>
                </a:solidFill>
                <a:latin typeface="Impact"/>
                <a:ea typeface="Impact"/>
                <a:cs typeface="Impact"/>
                <a:sym typeface="Impact"/>
              </a:rPr>
              <a:t>  </a:t>
            </a:r>
            <a:r>
              <a:rPr lang="en" sz="2000">
                <a:solidFill>
                  <a:schemeClr val="dk1"/>
                </a:solidFill>
              </a:rPr>
              <a:t>The single-celled (protist) parasite (</a:t>
            </a:r>
            <a:r>
              <a:rPr i="1" lang="en" sz="2000">
                <a:solidFill>
                  <a:schemeClr val="dk1"/>
                </a:solidFill>
              </a:rPr>
              <a:t>TOXOPLASMA GONDII)</a:t>
            </a:r>
            <a:endParaRPr i="1"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Nickname:</a:t>
            </a:r>
            <a:r>
              <a:rPr lang="en" sz="2000">
                <a:solidFill>
                  <a:schemeClr val="dk1"/>
                </a:solidFill>
                <a:latin typeface="Impact"/>
                <a:ea typeface="Impact"/>
                <a:cs typeface="Impact"/>
                <a:sym typeface="Impact"/>
              </a:rPr>
              <a:t> </a:t>
            </a:r>
            <a:r>
              <a:rPr lang="en" sz="2000">
                <a:solidFill>
                  <a:schemeClr val="dk1"/>
                </a:solidFill>
              </a:rPr>
              <a:t>Rat Controller</a:t>
            </a:r>
            <a:endParaRPr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Zombie Victim: </a:t>
            </a:r>
            <a:r>
              <a:rPr lang="en" sz="2000">
                <a:solidFill>
                  <a:schemeClr val="dk1"/>
                </a:solidFill>
              </a:rPr>
              <a:t>Rats and other warm blooded animals</a:t>
            </a:r>
            <a:endParaRPr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Location:</a:t>
            </a:r>
            <a:r>
              <a:rPr lang="en" sz="2000">
                <a:solidFill>
                  <a:schemeClr val="dk1"/>
                </a:solidFill>
                <a:latin typeface="Impact"/>
                <a:ea typeface="Impact"/>
                <a:cs typeface="Impact"/>
                <a:sym typeface="Impact"/>
              </a:rPr>
              <a:t> </a:t>
            </a:r>
            <a:r>
              <a:rPr lang="en" sz="2000">
                <a:solidFill>
                  <a:schemeClr val="dk1"/>
                </a:solidFill>
              </a:rPr>
              <a:t> Everywhere cats are found</a:t>
            </a:r>
            <a:endParaRPr sz="2000">
              <a:solidFill>
                <a:schemeClr val="dk1"/>
              </a:solidFill>
            </a:endParaRPr>
          </a:p>
          <a:p>
            <a:pPr indent="0" lvl="0" marL="0" rtl="0" algn="l">
              <a:spcBef>
                <a:spcPts val="1200"/>
              </a:spcBef>
              <a:spcAft>
                <a:spcPts val="1200"/>
              </a:spcAft>
              <a:buNone/>
            </a:pPr>
            <a:r>
              <a:rPr lang="en" sz="2000">
                <a:solidFill>
                  <a:srgbClr val="FF0000"/>
                </a:solidFill>
                <a:latin typeface="Impact"/>
                <a:ea typeface="Impact"/>
                <a:cs typeface="Impact"/>
                <a:sym typeface="Impact"/>
              </a:rPr>
              <a:t>How it spreads: </a:t>
            </a:r>
            <a:r>
              <a:rPr lang="en" sz="2000">
                <a:solidFill>
                  <a:schemeClr val="dk1"/>
                </a:solidFill>
              </a:rPr>
              <a:t>When a rat eats the waste of an infected cat, it swallows millions of eggs. Eventually the eggs hatch and head for the rats brain. The rat loses its fear of cats and wants to be near them- its in LOVE!</a:t>
            </a:r>
            <a:endParaRPr/>
          </a:p>
        </p:txBody>
      </p:sp>
      <p:pic>
        <p:nvPicPr>
          <p:cNvPr id="251" name="Google Shape;251;p37" title="rat loves cat .jpg"/>
          <p:cNvPicPr preferRelativeResize="0"/>
          <p:nvPr/>
        </p:nvPicPr>
        <p:blipFill rotWithShape="1">
          <a:blip r:embed="rId3">
            <a:alphaModFix/>
          </a:blip>
          <a:srcRect b="0" l="14178" r="0" t="14318"/>
          <a:stretch/>
        </p:blipFill>
        <p:spPr>
          <a:xfrm>
            <a:off x="5149325" y="930275"/>
            <a:ext cx="3650499" cy="32829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8"/>
          <p:cNvSpPr txBox="1"/>
          <p:nvPr>
            <p:ph idx="1" type="body"/>
          </p:nvPr>
        </p:nvSpPr>
        <p:spPr>
          <a:xfrm>
            <a:off x="311700" y="1076275"/>
            <a:ext cx="6720600" cy="829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u="sng">
                <a:solidFill>
                  <a:schemeClr val="hlink"/>
                </a:solidFill>
                <a:hlinkClick r:id="rId3"/>
              </a:rPr>
              <a:t>https://youtu.be/rqno7K2zXi4?si=i9yTWfaeX1-rfgx-</a:t>
            </a:r>
            <a:endParaRPr/>
          </a:p>
          <a:p>
            <a:pPr indent="0" lvl="0" marL="0" rtl="0" algn="l">
              <a:spcBef>
                <a:spcPts val="1200"/>
              </a:spcBef>
              <a:spcAft>
                <a:spcPts val="1200"/>
              </a:spcAft>
              <a:buNone/>
            </a:pPr>
            <a:r>
              <a:t/>
            </a:r>
            <a:endParaRPr/>
          </a:p>
        </p:txBody>
      </p:sp>
      <p:pic>
        <p:nvPicPr>
          <p:cNvPr id="257" name="Google Shape;257;p38"/>
          <p:cNvPicPr preferRelativeResize="0"/>
          <p:nvPr/>
        </p:nvPicPr>
        <p:blipFill>
          <a:blip r:embed="rId4">
            <a:alphaModFix/>
          </a:blip>
          <a:stretch>
            <a:fillRect/>
          </a:stretch>
        </p:blipFill>
        <p:spPr>
          <a:xfrm>
            <a:off x="1557263" y="1446625"/>
            <a:ext cx="5572274" cy="3438926"/>
          </a:xfrm>
          <a:prstGeom prst="rect">
            <a:avLst/>
          </a:prstGeom>
          <a:noFill/>
          <a:ln>
            <a:noFill/>
          </a:ln>
        </p:spPr>
      </p:pic>
      <p:sp>
        <p:nvSpPr>
          <p:cNvPr id="258" name="Google Shape;258;p38"/>
          <p:cNvSpPr txBox="1"/>
          <p:nvPr>
            <p:ph type="title"/>
          </p:nvPr>
        </p:nvSpPr>
        <p:spPr>
          <a:xfrm>
            <a:off x="235500" y="1835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Let’s Watch!</a:t>
            </a:r>
            <a:endParaRPr sz="3200">
              <a:latin typeface="Impact"/>
              <a:ea typeface="Impact"/>
              <a:cs typeface="Impact"/>
              <a:sym typeface="Impac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Mad-dog Disease</a:t>
            </a:r>
            <a:endParaRPr sz="3200">
              <a:latin typeface="Impact"/>
              <a:ea typeface="Impact"/>
              <a:cs typeface="Impact"/>
              <a:sym typeface="Impact"/>
            </a:endParaRPr>
          </a:p>
        </p:txBody>
      </p:sp>
      <p:sp>
        <p:nvSpPr>
          <p:cNvPr id="264" name="Google Shape;264;p39"/>
          <p:cNvSpPr txBox="1"/>
          <p:nvPr>
            <p:ph idx="1" type="body"/>
          </p:nvPr>
        </p:nvSpPr>
        <p:spPr>
          <a:xfrm>
            <a:off x="127850" y="1152475"/>
            <a:ext cx="4183800" cy="3872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sz="2000">
                <a:solidFill>
                  <a:srgbClr val="FF0000"/>
                </a:solidFill>
                <a:latin typeface="Impact"/>
                <a:ea typeface="Impact"/>
                <a:cs typeface="Impact"/>
                <a:sym typeface="Impact"/>
              </a:rPr>
              <a:t>Zombie maker:</a:t>
            </a:r>
            <a:r>
              <a:rPr lang="en" sz="2000">
                <a:solidFill>
                  <a:schemeClr val="dk1"/>
                </a:solidFill>
                <a:latin typeface="Impact"/>
                <a:ea typeface="Impact"/>
                <a:cs typeface="Impact"/>
                <a:sym typeface="Impact"/>
              </a:rPr>
              <a:t> </a:t>
            </a:r>
            <a:r>
              <a:rPr lang="en" sz="2000">
                <a:solidFill>
                  <a:schemeClr val="dk1"/>
                </a:solidFill>
              </a:rPr>
              <a:t>The Rabies Virus (RABIES LYSSAVIRUS) </a:t>
            </a:r>
            <a:endParaRPr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Nickname:</a:t>
            </a:r>
            <a:r>
              <a:rPr lang="en" sz="2000">
                <a:solidFill>
                  <a:schemeClr val="dk1"/>
                </a:solidFill>
                <a:latin typeface="Impact"/>
                <a:ea typeface="Impact"/>
                <a:cs typeface="Impact"/>
                <a:sym typeface="Impact"/>
              </a:rPr>
              <a:t> </a:t>
            </a:r>
            <a:r>
              <a:rPr lang="en" sz="2000">
                <a:solidFill>
                  <a:schemeClr val="dk1"/>
                </a:solidFill>
              </a:rPr>
              <a:t>Mad-dog Disease</a:t>
            </a:r>
            <a:endParaRPr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Zombie Victim: </a:t>
            </a:r>
            <a:r>
              <a:rPr lang="en" sz="2000">
                <a:solidFill>
                  <a:schemeClr val="dk1"/>
                </a:solidFill>
              </a:rPr>
              <a:t>Mammals (mostly racoons, skunks, bats, and foxes)</a:t>
            </a:r>
            <a:endParaRPr sz="2000">
              <a:solidFill>
                <a:schemeClr val="dk1"/>
              </a:solidFill>
            </a:endParaRPr>
          </a:p>
          <a:p>
            <a:pPr indent="0" lvl="0" marL="0" rtl="0" algn="l">
              <a:spcBef>
                <a:spcPts val="1200"/>
              </a:spcBef>
              <a:spcAft>
                <a:spcPts val="0"/>
              </a:spcAft>
              <a:buNone/>
            </a:pPr>
            <a:r>
              <a:rPr lang="en" sz="2000">
                <a:solidFill>
                  <a:srgbClr val="FF0000"/>
                </a:solidFill>
                <a:latin typeface="Impact"/>
                <a:ea typeface="Impact"/>
                <a:cs typeface="Impact"/>
                <a:sym typeface="Impact"/>
              </a:rPr>
              <a:t>Location:</a:t>
            </a:r>
            <a:r>
              <a:rPr lang="en" sz="2000">
                <a:solidFill>
                  <a:schemeClr val="dk1"/>
                </a:solidFill>
                <a:latin typeface="Impact"/>
                <a:ea typeface="Impact"/>
                <a:cs typeface="Impact"/>
                <a:sym typeface="Impact"/>
              </a:rPr>
              <a:t> </a:t>
            </a:r>
            <a:r>
              <a:rPr lang="en" sz="2000">
                <a:solidFill>
                  <a:schemeClr val="dk1"/>
                </a:solidFill>
              </a:rPr>
              <a:t>Every country except Australia and New Zealand</a:t>
            </a:r>
            <a:endParaRPr sz="2000">
              <a:solidFill>
                <a:schemeClr val="dk1"/>
              </a:solidFill>
            </a:endParaRPr>
          </a:p>
          <a:p>
            <a:pPr indent="0" lvl="0" marL="0" rtl="0" algn="l">
              <a:spcBef>
                <a:spcPts val="1200"/>
              </a:spcBef>
              <a:spcAft>
                <a:spcPts val="1200"/>
              </a:spcAft>
              <a:buNone/>
            </a:pPr>
            <a:r>
              <a:rPr lang="en" sz="2000">
                <a:solidFill>
                  <a:srgbClr val="FF0000"/>
                </a:solidFill>
                <a:latin typeface="Impact"/>
                <a:ea typeface="Impact"/>
                <a:cs typeface="Impact"/>
                <a:sym typeface="Impact"/>
              </a:rPr>
              <a:t>How it spreads: </a:t>
            </a:r>
            <a:r>
              <a:rPr lang="en" sz="2000">
                <a:solidFill>
                  <a:schemeClr val="dk1"/>
                </a:solidFill>
              </a:rPr>
              <a:t>A racoon gets bit by an infected bat. The virus makes it into the wound and the virus replicates inside the racoon. The virus soon changes the </a:t>
            </a:r>
            <a:r>
              <a:rPr lang="en" sz="2000">
                <a:solidFill>
                  <a:schemeClr val="dk1"/>
                </a:solidFill>
              </a:rPr>
              <a:t>raccoon’s</a:t>
            </a:r>
            <a:r>
              <a:rPr lang="en" sz="2000">
                <a:solidFill>
                  <a:schemeClr val="dk1"/>
                </a:solidFill>
              </a:rPr>
              <a:t> behavior</a:t>
            </a:r>
            <a:endParaRPr/>
          </a:p>
        </p:txBody>
      </p:sp>
      <p:pic>
        <p:nvPicPr>
          <p:cNvPr id="265" name="Google Shape;265;p39" title="racoon and rabies.jpg"/>
          <p:cNvPicPr preferRelativeResize="0"/>
          <p:nvPr/>
        </p:nvPicPr>
        <p:blipFill rotWithShape="1">
          <a:blip r:embed="rId3">
            <a:alphaModFix/>
          </a:blip>
          <a:srcRect b="25129" l="22315" r="12150" t="14984"/>
          <a:stretch/>
        </p:blipFill>
        <p:spPr>
          <a:xfrm>
            <a:off x="4748300" y="141617"/>
            <a:ext cx="4083999" cy="2799183"/>
          </a:xfrm>
          <a:prstGeom prst="rect">
            <a:avLst/>
          </a:prstGeom>
          <a:solidFill>
            <a:srgbClr val="FF9900"/>
          </a:solidFill>
          <a:ln>
            <a:noFill/>
          </a:ln>
        </p:spPr>
      </p:pic>
      <p:pic>
        <p:nvPicPr>
          <p:cNvPr id="266" name="Google Shape;266;p39" title="angry racoon .jpg"/>
          <p:cNvPicPr preferRelativeResize="0"/>
          <p:nvPr/>
        </p:nvPicPr>
        <p:blipFill rotWithShape="1">
          <a:blip r:embed="rId4">
            <a:alphaModFix/>
          </a:blip>
          <a:srcRect b="21215" l="19294" r="20070" t="10371"/>
          <a:stretch/>
        </p:blipFill>
        <p:spPr>
          <a:xfrm>
            <a:off x="5580151" y="3095575"/>
            <a:ext cx="2420275" cy="2047926"/>
          </a:xfrm>
          <a:prstGeom prst="rect">
            <a:avLst/>
          </a:prstGeom>
          <a:noFill/>
          <a:ln>
            <a:noFill/>
          </a:ln>
        </p:spPr>
      </p:pic>
      <p:sp>
        <p:nvSpPr>
          <p:cNvPr id="267" name="Google Shape;267;p39"/>
          <p:cNvSpPr/>
          <p:nvPr/>
        </p:nvSpPr>
        <p:spPr>
          <a:xfrm rot="5400000">
            <a:off x="6371200" y="2793275"/>
            <a:ext cx="838200" cy="261600"/>
          </a:xfrm>
          <a:prstGeom prst="rightArrow">
            <a:avLst>
              <a:gd fmla="val 50000" name="adj1"/>
              <a:gd fmla="val 50000" name="adj2"/>
            </a:avLst>
          </a:prstGeom>
          <a:solidFill>
            <a:srgbClr val="FF99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0"/>
          <p:cNvSpPr txBox="1"/>
          <p:nvPr>
            <p:ph idx="1" type="body"/>
          </p:nvPr>
        </p:nvSpPr>
        <p:spPr>
          <a:xfrm>
            <a:off x="272616" y="1076275"/>
            <a:ext cx="5918700" cy="5727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440"/>
              <a:buNone/>
            </a:pPr>
            <a:r>
              <a:rPr lang="en" sz="1374" u="sng">
                <a:solidFill>
                  <a:schemeClr val="hlink"/>
                </a:solidFill>
                <a:hlinkClick r:id="rId3"/>
              </a:rPr>
              <a:t>https://youtu.be/kxBIJvNHZg4?si=vuZq2NZfsddSJTVj</a:t>
            </a:r>
            <a:endParaRPr sz="1374"/>
          </a:p>
          <a:p>
            <a:pPr indent="0" lvl="0" marL="0" rtl="0" algn="l">
              <a:lnSpc>
                <a:spcPct val="105000"/>
              </a:lnSpc>
              <a:spcBef>
                <a:spcPts val="1200"/>
              </a:spcBef>
              <a:spcAft>
                <a:spcPts val="1200"/>
              </a:spcAft>
              <a:buSzPts val="440"/>
              <a:buNone/>
            </a:pPr>
            <a:r>
              <a:t/>
            </a:r>
            <a:endParaRPr sz="1060"/>
          </a:p>
        </p:txBody>
      </p:sp>
      <p:pic>
        <p:nvPicPr>
          <p:cNvPr id="273" name="Google Shape;273;p40"/>
          <p:cNvPicPr preferRelativeResize="0"/>
          <p:nvPr/>
        </p:nvPicPr>
        <p:blipFill>
          <a:blip r:embed="rId4">
            <a:alphaModFix/>
          </a:blip>
          <a:stretch>
            <a:fillRect/>
          </a:stretch>
        </p:blipFill>
        <p:spPr>
          <a:xfrm>
            <a:off x="1628441" y="1510125"/>
            <a:ext cx="5808951" cy="3283576"/>
          </a:xfrm>
          <a:prstGeom prst="rect">
            <a:avLst/>
          </a:prstGeom>
          <a:noFill/>
          <a:ln>
            <a:noFill/>
          </a:ln>
        </p:spPr>
      </p:pic>
      <p:sp>
        <p:nvSpPr>
          <p:cNvPr id="274" name="Google Shape;274;p40"/>
          <p:cNvSpPr txBox="1"/>
          <p:nvPr>
            <p:ph type="title"/>
          </p:nvPr>
        </p:nvSpPr>
        <p:spPr>
          <a:xfrm>
            <a:off x="235500" y="1835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Let’s Watch!</a:t>
            </a:r>
            <a:endParaRPr sz="3200">
              <a:latin typeface="Impact"/>
              <a:ea typeface="Impact"/>
              <a:cs typeface="Impact"/>
              <a:sym typeface="Impac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1"/>
          <p:cNvSpPr txBox="1"/>
          <p:nvPr>
            <p:ph type="title"/>
          </p:nvPr>
        </p:nvSpPr>
        <p:spPr>
          <a:xfrm>
            <a:off x="233526" y="180009"/>
            <a:ext cx="7638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200">
                <a:latin typeface="Impact"/>
                <a:ea typeface="Impact"/>
                <a:cs typeface="Impact"/>
                <a:sym typeface="Impact"/>
              </a:rPr>
              <a:t>Resource </a:t>
            </a:r>
            <a:endParaRPr sz="3200">
              <a:latin typeface="Impact"/>
              <a:ea typeface="Impact"/>
              <a:cs typeface="Impact"/>
              <a:sym typeface="Impact"/>
            </a:endParaRPr>
          </a:p>
        </p:txBody>
      </p:sp>
      <p:sp>
        <p:nvSpPr>
          <p:cNvPr id="280" name="Google Shape;280;p4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81" name="Google Shape;281;p41"/>
          <p:cNvSpPr txBox="1"/>
          <p:nvPr>
            <p:ph idx="2" type="body"/>
          </p:nvPr>
        </p:nvSpPr>
        <p:spPr>
          <a:xfrm>
            <a:off x="4572000" y="1152475"/>
            <a:ext cx="4415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300">
                <a:solidFill>
                  <a:schemeClr val="dk1"/>
                </a:solidFill>
                <a:latin typeface="Impact"/>
                <a:ea typeface="Impact"/>
                <a:cs typeface="Impact"/>
                <a:sym typeface="Impact"/>
              </a:rPr>
              <a:t>Great book !</a:t>
            </a:r>
            <a:endParaRPr sz="2300">
              <a:solidFill>
                <a:schemeClr val="dk1"/>
              </a:solidFill>
              <a:latin typeface="Impact"/>
              <a:ea typeface="Impact"/>
              <a:cs typeface="Impact"/>
              <a:sym typeface="Impact"/>
            </a:endParaRPr>
          </a:p>
          <a:p>
            <a:pPr indent="0" lvl="0" marL="0" rtl="0" algn="l">
              <a:spcBef>
                <a:spcPts val="1200"/>
              </a:spcBef>
              <a:spcAft>
                <a:spcPts val="0"/>
              </a:spcAft>
              <a:buNone/>
            </a:pPr>
            <a:r>
              <a:rPr lang="en" sz="2300">
                <a:solidFill>
                  <a:schemeClr val="dk1"/>
                </a:solidFill>
                <a:latin typeface="Impact"/>
                <a:ea typeface="Impact"/>
                <a:cs typeface="Impact"/>
                <a:sym typeface="Impact"/>
              </a:rPr>
              <a:t>Available at most public libraries</a:t>
            </a:r>
            <a:endParaRPr sz="2300">
              <a:solidFill>
                <a:schemeClr val="dk1"/>
              </a:solidFill>
              <a:latin typeface="Impact"/>
              <a:ea typeface="Impact"/>
              <a:cs typeface="Impact"/>
              <a:sym typeface="Impact"/>
            </a:endParaRPr>
          </a:p>
          <a:p>
            <a:pPr indent="0" lvl="0" marL="0" rtl="0" algn="l">
              <a:spcBef>
                <a:spcPts val="1200"/>
              </a:spcBef>
              <a:spcAft>
                <a:spcPts val="1200"/>
              </a:spcAft>
              <a:buNone/>
            </a:pPr>
            <a:r>
              <a:rPr lang="en" sz="2300">
                <a:solidFill>
                  <a:schemeClr val="dk1"/>
                </a:solidFill>
                <a:latin typeface="Impact"/>
                <a:ea typeface="Impact"/>
                <a:cs typeface="Impact"/>
                <a:sym typeface="Impact"/>
              </a:rPr>
              <a:t>Sometimes available at school libraries</a:t>
            </a:r>
            <a:endParaRPr sz="2300">
              <a:solidFill>
                <a:schemeClr val="dk1"/>
              </a:solidFill>
              <a:latin typeface="Impact"/>
              <a:ea typeface="Impact"/>
              <a:cs typeface="Impact"/>
              <a:sym typeface="Impact"/>
            </a:endParaRPr>
          </a:p>
        </p:txBody>
      </p:sp>
      <p:pic>
        <p:nvPicPr>
          <p:cNvPr id="282" name="Google Shape;282;p41"/>
          <p:cNvPicPr preferRelativeResize="0"/>
          <p:nvPr/>
        </p:nvPicPr>
        <p:blipFill>
          <a:blip r:embed="rId3">
            <a:alphaModFix/>
          </a:blip>
          <a:stretch>
            <a:fillRect/>
          </a:stretch>
        </p:blipFill>
        <p:spPr>
          <a:xfrm>
            <a:off x="311693" y="825381"/>
            <a:ext cx="4182607" cy="41257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2"/>
          <p:cNvSpPr txBox="1"/>
          <p:nvPr>
            <p:ph type="title"/>
          </p:nvPr>
        </p:nvSpPr>
        <p:spPr>
          <a:xfrm>
            <a:off x="233531" y="171492"/>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latin typeface="Impact"/>
                <a:ea typeface="Impact"/>
                <a:cs typeface="Impact"/>
                <a:sym typeface="Impact"/>
              </a:rPr>
              <a:t>Now it’s your turn!</a:t>
            </a:r>
            <a:endParaRPr sz="3200">
              <a:latin typeface="Impact"/>
              <a:ea typeface="Impact"/>
              <a:cs typeface="Impact"/>
              <a:sym typeface="Impact"/>
            </a:endParaRPr>
          </a:p>
        </p:txBody>
      </p:sp>
      <p:sp>
        <p:nvSpPr>
          <p:cNvPr id="288" name="Google Shape;288;p42"/>
          <p:cNvSpPr txBox="1"/>
          <p:nvPr>
            <p:ph idx="1" type="body"/>
          </p:nvPr>
        </p:nvSpPr>
        <p:spPr>
          <a:xfrm>
            <a:off x="311700" y="1152475"/>
            <a:ext cx="8010900" cy="34164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Clr>
                <a:schemeClr val="dk1"/>
              </a:buClr>
              <a:buSzPts val="2100"/>
              <a:buAutoNum type="arabicParenR"/>
            </a:pPr>
            <a:r>
              <a:rPr lang="en" sz="2100">
                <a:solidFill>
                  <a:schemeClr val="dk1"/>
                </a:solidFill>
              </a:rPr>
              <a:t>Work in groups of three</a:t>
            </a:r>
            <a:endParaRPr sz="2100">
              <a:solidFill>
                <a:schemeClr val="dk1"/>
              </a:solidFill>
            </a:endParaRPr>
          </a:p>
          <a:p>
            <a:pPr indent="-361950" lvl="0" marL="457200" rtl="0" algn="l">
              <a:spcBef>
                <a:spcPts val="0"/>
              </a:spcBef>
              <a:spcAft>
                <a:spcPts val="0"/>
              </a:spcAft>
              <a:buClr>
                <a:schemeClr val="dk1"/>
              </a:buClr>
              <a:buSzPts val="2100"/>
              <a:buAutoNum type="arabicParenR"/>
            </a:pPr>
            <a:r>
              <a:rPr lang="en" sz="2100">
                <a:solidFill>
                  <a:schemeClr val="dk1"/>
                </a:solidFill>
              </a:rPr>
              <a:t>Using the worksheet you will create your own zombie!</a:t>
            </a:r>
            <a:endParaRPr sz="2100">
              <a:solidFill>
                <a:schemeClr val="dk1"/>
              </a:solidFill>
            </a:endParaRPr>
          </a:p>
          <a:p>
            <a:pPr indent="-361950" lvl="0" marL="457200" rtl="0" algn="l">
              <a:spcBef>
                <a:spcPts val="0"/>
              </a:spcBef>
              <a:spcAft>
                <a:spcPts val="0"/>
              </a:spcAft>
              <a:buClr>
                <a:schemeClr val="dk1"/>
              </a:buClr>
              <a:buSzPts val="2100"/>
              <a:buAutoNum type="arabicParenR"/>
            </a:pPr>
            <a:r>
              <a:rPr lang="en" sz="2100">
                <a:solidFill>
                  <a:schemeClr val="dk1"/>
                </a:solidFill>
              </a:rPr>
              <a:t>Turn it </a:t>
            </a:r>
            <a:r>
              <a:rPr lang="en" sz="2100">
                <a:solidFill>
                  <a:schemeClr val="dk1"/>
                </a:solidFill>
              </a:rPr>
              <a:t>into</a:t>
            </a:r>
            <a:r>
              <a:rPr lang="en" sz="2100">
                <a:solidFill>
                  <a:schemeClr val="dk1"/>
                </a:solidFill>
              </a:rPr>
              <a:t> your teacher by the end of the class.</a:t>
            </a:r>
            <a:endParaRPr sz="2100">
              <a:solidFill>
                <a:schemeClr val="dk1"/>
              </a:solidFill>
            </a:endParaRPr>
          </a:p>
          <a:p>
            <a:pPr indent="-361950" lvl="0" marL="457200" rtl="0" algn="l">
              <a:spcBef>
                <a:spcPts val="0"/>
              </a:spcBef>
              <a:spcAft>
                <a:spcPts val="0"/>
              </a:spcAft>
              <a:buClr>
                <a:schemeClr val="dk1"/>
              </a:buClr>
              <a:buSzPts val="2100"/>
              <a:buAutoNum type="arabicParenR"/>
            </a:pPr>
            <a:r>
              <a:rPr lang="en" sz="2100">
                <a:solidFill>
                  <a:schemeClr val="dk1"/>
                </a:solidFill>
              </a:rPr>
              <a:t>Use your creativity…think outside the box.</a:t>
            </a:r>
            <a:endParaRPr sz="2100">
              <a:solidFill>
                <a:schemeClr val="dk1"/>
              </a:solidFill>
            </a:endParaRPr>
          </a:p>
          <a:p>
            <a:pPr indent="-361950" lvl="0" marL="457200" rtl="0" algn="l">
              <a:spcBef>
                <a:spcPts val="0"/>
              </a:spcBef>
              <a:spcAft>
                <a:spcPts val="0"/>
              </a:spcAft>
              <a:buClr>
                <a:schemeClr val="dk1"/>
              </a:buClr>
              <a:buSzPts val="2100"/>
              <a:buAutoNum type="arabicParenR"/>
            </a:pPr>
            <a:r>
              <a:rPr lang="en" sz="2100">
                <a:solidFill>
                  <a:schemeClr val="dk1"/>
                </a:solidFill>
              </a:rPr>
              <a:t>Note: Your zombie victim can be human!</a:t>
            </a:r>
            <a:endParaRPr sz="2100">
              <a:solidFill>
                <a:schemeClr val="dk1"/>
              </a:solidFill>
            </a:endParaRPr>
          </a:p>
          <a:p>
            <a:pPr indent="0" lvl="0" marL="457200" rtl="0" algn="l">
              <a:spcBef>
                <a:spcPts val="1200"/>
              </a:spcBef>
              <a:spcAft>
                <a:spcPts val="1200"/>
              </a:spcAft>
              <a:buNone/>
            </a:pPr>
            <a:r>
              <a:t/>
            </a:r>
            <a:endParaRPr sz="21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