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5" r:id="rId3"/>
    <p:sldId id="287" r:id="rId4"/>
    <p:sldId id="296" r:id="rId5"/>
    <p:sldId id="263" r:id="rId6"/>
    <p:sldId id="294" r:id="rId7"/>
    <p:sldId id="297" r:id="rId8"/>
    <p:sldId id="288" r:id="rId9"/>
    <p:sldId id="290" r:id="rId10"/>
    <p:sldId id="291" r:id="rId11"/>
    <p:sldId id="292" r:id="rId12"/>
    <p:sldId id="293" r:id="rId13"/>
    <p:sldId id="295" r:id="rId14"/>
    <p:sldId id="266" r:id="rId15"/>
    <p:sldId id="298" r:id="rId16"/>
    <p:sldId id="299" r:id="rId17"/>
    <p:sldId id="300" r:id="rId18"/>
    <p:sldId id="262"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04" autoAdjust="0"/>
    <p:restoredTop sz="65523" autoAdjust="0"/>
  </p:normalViewPr>
  <p:slideViewPr>
    <p:cSldViewPr snapToGrid="0" snapToObjects="1">
      <p:cViewPr>
        <p:scale>
          <a:sx n="142" d="100"/>
          <a:sy n="142" d="100"/>
        </p:scale>
        <p:origin x="-216" y="-3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F4D7A792-5EC7-41D0-82C5-BFD0DFBA346C}" type="datetime1">
              <a:rPr lang="en-US"/>
              <a:pPr/>
              <a:t>8/15/20</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8FA92D2-0FE3-4972-BE2B-AD73E9E5DEFD}" type="slidenum">
              <a:rPr lang="en-US"/>
              <a:pPr/>
              <a:t>‹#›</a:t>
            </a:fld>
            <a:endParaRPr lang="en-US"/>
          </a:p>
        </p:txBody>
      </p:sp>
    </p:spTree>
    <p:extLst>
      <p:ext uri="{BB962C8B-B14F-4D97-AF65-F5344CB8AC3E}">
        <p14:creationId xmlns:p14="http://schemas.microsoft.com/office/powerpoint/2010/main" val="170921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i="0" dirty="0"/>
              <a:t>Hibiscus par Forest &amp; Kim Starr </a:t>
            </a:r>
          </a:p>
          <a:p>
            <a:pPr eaLnBrk="1" hangingPunct="1"/>
            <a:r>
              <a:rPr lang="en-US" dirty="0"/>
              <a:t>https://</a:t>
            </a:r>
            <a:r>
              <a:rPr lang="en-US" dirty="0" err="1"/>
              <a:t>commons.wikimedia.org</a:t>
            </a:r>
            <a:r>
              <a:rPr lang="en-US" dirty="0"/>
              <a:t>/wiki/File:Starr_050107-2956_Hibiscus_rosa-sinensis.jpg</a:t>
            </a:r>
          </a:p>
          <a:p>
            <a:pPr eaLnBrk="1" hangingPunct="1"/>
            <a:endParaRPr lang="en-US" dirty="0"/>
          </a:p>
          <a:p>
            <a:pPr marL="0" marR="0" indent="0" algn="l" defTabSz="457200" rtl="0" eaLnBrk="1" fontAlgn="base" latinLnBrk="0" hangingPunct="1">
              <a:lnSpc>
                <a:spcPct val="100000"/>
              </a:lnSpc>
              <a:spcBef>
                <a:spcPct val="30000"/>
              </a:spcBef>
              <a:spcAft>
                <a:spcPct val="0"/>
              </a:spcAft>
              <a:buClrTx/>
              <a:buSzTx/>
              <a:buFontTx/>
              <a:buNone/>
              <a:tabLst/>
              <a:defRPr/>
            </a:pPr>
            <a:r>
              <a:rPr lang="en-US" i="0" baseline="0" dirty="0" err="1"/>
              <a:t>Rainette</a:t>
            </a:r>
            <a:r>
              <a:rPr lang="en-US" i="0" baseline="0" dirty="0"/>
              <a:t> aux </a:t>
            </a:r>
            <a:r>
              <a:rPr lang="en-US" i="0" baseline="0" dirty="0" err="1"/>
              <a:t>yeux</a:t>
            </a:r>
            <a:r>
              <a:rPr lang="en-US" i="0" baseline="0" dirty="0"/>
              <a:t> rouges par Brian </a:t>
            </a:r>
            <a:r>
              <a:rPr lang="en-US" i="0" baseline="0" dirty="0" err="1"/>
              <a:t>Gratwicke</a:t>
            </a:r>
            <a:endParaRPr lang="en-US" i="0" dirty="0"/>
          </a:p>
          <a:p>
            <a:pPr eaLnBrk="1" hangingPunct="1"/>
            <a:r>
              <a:rPr lang="en-US" dirty="0"/>
              <a:t>https://</a:t>
            </a:r>
            <a:r>
              <a:rPr lang="en-US" dirty="0" err="1"/>
              <a:t>commons.wikimedia.org</a:t>
            </a:r>
            <a:r>
              <a:rPr lang="en-US" dirty="0"/>
              <a:t>/wiki/</a:t>
            </a:r>
            <a:r>
              <a:rPr lang="en-US" dirty="0" err="1"/>
              <a:t>File:Red-eyed_Treefrog</a:t>
            </a:r>
            <a:r>
              <a:rPr lang="en-US" dirty="0"/>
              <a:t>_(</a:t>
            </a:r>
            <a:r>
              <a:rPr lang="en-US" dirty="0" err="1"/>
              <a:t>Agalychnis_callidryas</a:t>
            </a:r>
            <a:r>
              <a:rPr lang="en-US" dirty="0"/>
              <a:t>).jpg</a:t>
            </a:r>
          </a:p>
          <a:p>
            <a:pPr eaLnBrk="1" hangingPunct="1"/>
            <a:endParaRPr lang="en-US" dirty="0"/>
          </a:p>
          <a:p>
            <a:pPr eaLnBrk="1" hangingPunct="1"/>
            <a:r>
              <a:rPr lang="en-US" i="0" dirty="0" err="1"/>
              <a:t>Moucherolle</a:t>
            </a:r>
            <a:r>
              <a:rPr lang="en-US" i="0" dirty="0"/>
              <a:t> </a:t>
            </a:r>
            <a:r>
              <a:rPr lang="en-US" i="0" dirty="0" err="1"/>
              <a:t>vermillon</a:t>
            </a:r>
            <a:r>
              <a:rPr lang="en-US" i="0" dirty="0"/>
              <a:t> par James </a:t>
            </a:r>
            <a:r>
              <a:rPr lang="en-US" i="0" dirty="0" err="1"/>
              <a:t>Diedrick</a:t>
            </a:r>
            <a:endParaRPr lang="en-US" i="0" dirty="0"/>
          </a:p>
          <a:p>
            <a:pPr eaLnBrk="1" hangingPunct="1"/>
            <a:r>
              <a:rPr lang="en-US" dirty="0"/>
              <a:t>https://</a:t>
            </a:r>
            <a:r>
              <a:rPr lang="en-US" dirty="0" err="1"/>
              <a:t>commons.wikimedia.org</a:t>
            </a:r>
            <a:r>
              <a:rPr lang="en-US" dirty="0"/>
              <a:t>/wiki/</a:t>
            </a:r>
            <a:r>
              <a:rPr lang="en-US" dirty="0" err="1"/>
              <a:t>File:Vermillion_Flycatcher.jpg</a:t>
            </a:r>
            <a:endParaRPr lang="en-US" dirty="0"/>
          </a:p>
        </p:txBody>
      </p:sp>
    </p:spTree>
    <p:extLst>
      <p:ext uri="{BB962C8B-B14F-4D97-AF65-F5344CB8AC3E}">
        <p14:creationId xmlns:p14="http://schemas.microsoft.com/office/powerpoint/2010/main" val="221315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noProof="0" dirty="0"/>
              <a:t>Jean-Baptiste Lamarck pensait que les caractères acquis par un organisme au cours de sa vie (force accrue, cou plus long, etc.) seraient transmis à sa progéniture et que c’est ainsi qu’un caractère se propageait dans une population.</a:t>
            </a:r>
          </a:p>
          <a:p>
            <a:endParaRPr lang="en-US" baseline="0" dirty="0"/>
          </a:p>
          <a:p>
            <a:r>
              <a:rPr lang="fr-FR" baseline="0" noProof="0" dirty="0"/>
              <a:t>Charles Darwin a proposé la sélection naturelle. Les organismes ayant des mutations bénéfiques (par exemple un coup plus long permet à une girafe d’avoir accès à plus de nourriture) seront plus susceptibles de transmettre leurs gènes à la génération suivante. Si d’autres mutations créant des cous encore plus longs apparaissent et qu’elles sont également bénéfiques, ces gènes seront transmis et rependus dans la population sur de nombreuses générations. </a:t>
            </a:r>
          </a:p>
          <a:p>
            <a:endParaRPr lang="fr-CA" baseline="0" noProof="0" dirty="0"/>
          </a:p>
          <a:p>
            <a:r>
              <a:rPr lang="fr-CA" sz="1200" b="0" i="0" u="none" strike="noStrike" kern="1200" noProof="0" dirty="0">
                <a:solidFill>
                  <a:schemeClr val="tx1"/>
                </a:solidFill>
                <a:effectLst/>
                <a:latin typeface="Calibri" charset="0"/>
                <a:ea typeface="ＭＳ Ｐゴシック" charset="-128"/>
                <a:cs typeface="+mn-cs"/>
              </a:rPr>
              <a:t>Laissez les élèves discuter de ces questions, mais fournissez des réponses s’ils ont de la difficulté.</a:t>
            </a:r>
          </a:p>
          <a:p>
            <a:endParaRPr lang="fr-CA" baseline="0" noProof="0" dirty="0"/>
          </a:p>
          <a:p>
            <a:pPr marL="228600" indent="-228600">
              <a:buAutoNum type="arabicPeriod"/>
            </a:pPr>
            <a:r>
              <a:rPr lang="fr-CA" sz="1200" b="0" i="0" u="none" strike="noStrike" kern="1200" noProof="0" dirty="0">
                <a:solidFill>
                  <a:schemeClr val="tx1"/>
                </a:solidFill>
                <a:effectLst/>
                <a:latin typeface="Calibri" charset="0"/>
                <a:ea typeface="ＭＳ Ｐゴシック" charset="-128"/>
                <a:cs typeface="+mn-cs"/>
              </a:rPr>
              <a:t>La population aurait pu avoir du mal à survivre si les spécimens de couleur pâle étaient capturés fréquemment. Cela aurait pu conduire à l’extinction de l’espèce... ou, si vous voulez introduire l’idée de l’effet du goulet d’étranglement de population (ou goulot d’étranglement génétique) aux étudiants, c’est un bon moment pour le faire.</a:t>
            </a:r>
          </a:p>
          <a:p>
            <a:pPr marL="228600" indent="-228600">
              <a:buAutoNum type="arabicPeriod"/>
            </a:pPr>
            <a:r>
              <a:rPr lang="fr-CA" baseline="0" noProof="0" dirty="0"/>
              <a:t>Éventuellement, cela pourrait arriver. Il suffit de préciser qu’ils auraient besoin d’</a:t>
            </a:r>
            <a:r>
              <a:rPr lang="fr-CA" baseline="0" noProof="0" dirty="0" err="1"/>
              <a:t>acqurtir</a:t>
            </a:r>
            <a:r>
              <a:rPr lang="fr-CA" baseline="0" noProof="0" dirty="0"/>
              <a:t> de nombreuses mutation différentes et que beaucoup de temps serait nécessaire (l’évolution des organismes multicellulaires se produit sur des milliers ou des millions d’années, en général)</a:t>
            </a:r>
          </a:p>
          <a:p>
            <a:pPr marL="0" indent="0">
              <a:buNone/>
            </a:pPr>
            <a:endParaRPr lang="fr-CA" baseline="0" noProof="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Les deux </a:t>
            </a:r>
            <a:r>
              <a:rPr lang="en-US" dirty="0" err="1"/>
              <a:t>Biston</a:t>
            </a:r>
            <a:r>
              <a:rPr lang="en-US" dirty="0"/>
              <a:t> </a:t>
            </a:r>
            <a:r>
              <a:rPr lang="en-US" dirty="0" err="1"/>
              <a:t>betularia</a:t>
            </a:r>
            <a:r>
              <a:rPr lang="en-US" dirty="0"/>
              <a:t> par Jerzy Strzelecki</a:t>
            </a:r>
          </a:p>
          <a:p>
            <a:pPr marL="0" indent="0">
              <a:buNone/>
            </a:pPr>
            <a:r>
              <a:rPr lang="en-US" dirty="0"/>
              <a:t>https://</a:t>
            </a:r>
            <a:r>
              <a:rPr lang="en-US" dirty="0" err="1"/>
              <a:t>commons.wikimedia.org</a:t>
            </a:r>
            <a:r>
              <a:rPr lang="en-US" dirty="0"/>
              <a:t>/wiki/</a:t>
            </a:r>
            <a:r>
              <a:rPr lang="en-US" dirty="0" err="1"/>
              <a:t>File:Biston_betularia</a:t>
            </a:r>
            <a:r>
              <a:rPr lang="en-US" dirty="0"/>
              <a:t>(</a:t>
            </a:r>
            <a:r>
              <a:rPr lang="en-US" dirty="0" err="1"/>
              <a:t>js</a:t>
            </a:r>
            <a:r>
              <a:rPr lang="en-US" dirty="0"/>
              <a:t>)02_Lodz(Poland).jpg</a:t>
            </a:r>
          </a:p>
          <a:p>
            <a:pPr marL="0" indent="0">
              <a:buNone/>
            </a:pPr>
            <a:r>
              <a:rPr lang="en-US" dirty="0"/>
              <a:t>https://</a:t>
            </a:r>
            <a:r>
              <a:rPr lang="en-US" dirty="0" err="1"/>
              <a:t>commons.wikimedia.org</a:t>
            </a:r>
            <a:r>
              <a:rPr lang="en-US" dirty="0"/>
              <a:t>/wiki/</a:t>
            </a:r>
            <a:r>
              <a:rPr lang="en-US" dirty="0" err="1"/>
              <a:t>File:Biston_betularia</a:t>
            </a:r>
            <a:r>
              <a:rPr lang="en-US" dirty="0"/>
              <a:t>(</a:t>
            </a:r>
            <a:r>
              <a:rPr lang="en-US" dirty="0" err="1"/>
              <a:t>js</a:t>
            </a:r>
            <a:r>
              <a:rPr lang="en-US" dirty="0"/>
              <a:t>)01_Lodz(Poland).jpg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10</a:t>
            </a:fld>
            <a:endParaRPr lang="en-US"/>
          </a:p>
        </p:txBody>
      </p:sp>
    </p:spTree>
    <p:extLst>
      <p:ext uri="{BB962C8B-B14F-4D97-AF65-F5344CB8AC3E}">
        <p14:creationId xmlns:p14="http://schemas.microsoft.com/office/powerpoint/2010/main" val="81447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Laissez les </a:t>
            </a:r>
            <a:r>
              <a:rPr lang="en-US" dirty="0" err="1"/>
              <a:t>élèves</a:t>
            </a:r>
            <a:r>
              <a:rPr lang="en-US" dirty="0"/>
              <a:t> </a:t>
            </a:r>
            <a:r>
              <a:rPr lang="en-US" dirty="0" err="1"/>
              <a:t>discuter</a:t>
            </a:r>
            <a:r>
              <a:rPr lang="en-US" dirty="0"/>
              <a:t> de </a:t>
            </a:r>
            <a:r>
              <a:rPr lang="en-US" dirty="0" err="1"/>
              <a:t>ces</a:t>
            </a:r>
            <a:r>
              <a:rPr lang="en-US" dirty="0"/>
              <a:t> questions et </a:t>
            </a:r>
            <a:r>
              <a:rPr lang="en-US" dirty="0" err="1"/>
              <a:t>trouver</a:t>
            </a:r>
            <a:r>
              <a:rPr lang="en-US" dirty="0"/>
              <a:t> </a:t>
            </a:r>
            <a:r>
              <a:rPr lang="en-US" dirty="0" err="1"/>
              <a:t>leurs</a:t>
            </a:r>
            <a:r>
              <a:rPr lang="en-US" dirty="0"/>
              <a:t> </a:t>
            </a:r>
            <a:r>
              <a:rPr lang="en-US" dirty="0" err="1"/>
              <a:t>propres</a:t>
            </a:r>
            <a:r>
              <a:rPr lang="en-US" dirty="0"/>
              <a:t> </a:t>
            </a:r>
            <a:r>
              <a:rPr lang="en-US" dirty="0" err="1"/>
              <a:t>réponses</a:t>
            </a:r>
            <a:r>
              <a:rPr lang="en-US" dirty="0"/>
              <a:t>, </a:t>
            </a:r>
            <a:r>
              <a:rPr lang="en-US" dirty="0" err="1"/>
              <a:t>mais</a:t>
            </a:r>
            <a:r>
              <a:rPr lang="en-US" dirty="0"/>
              <a:t> </a:t>
            </a:r>
            <a:r>
              <a:rPr lang="en-US" dirty="0" err="1"/>
              <a:t>assurez-vous</a:t>
            </a:r>
            <a:r>
              <a:rPr lang="en-US" dirty="0"/>
              <a:t> de les guider </a:t>
            </a:r>
            <a:r>
              <a:rPr lang="en-US" dirty="0" err="1"/>
              <a:t>vers</a:t>
            </a:r>
            <a:r>
              <a:rPr lang="en-US" dirty="0"/>
              <a:t> la bonne </a:t>
            </a:r>
            <a:r>
              <a:rPr lang="en-US" dirty="0" err="1"/>
              <a:t>réponse</a:t>
            </a:r>
            <a:r>
              <a:rPr lang="en-US" dirty="0"/>
              <a:t> </a:t>
            </a:r>
            <a:r>
              <a:rPr lang="en-US" dirty="0" err="1"/>
              <a:t>s’ils</a:t>
            </a:r>
            <a:r>
              <a:rPr lang="en-US" dirty="0"/>
              <a:t> </a:t>
            </a:r>
            <a:r>
              <a:rPr lang="en-US" dirty="0" err="1"/>
              <a:t>s’égarent</a:t>
            </a:r>
            <a:r>
              <a:rPr lang="en-US" dirty="0"/>
              <a:t>.</a:t>
            </a:r>
          </a:p>
          <a:p>
            <a:br>
              <a:rPr lang="en-US" dirty="0"/>
            </a:br>
            <a:endParaRPr lang="en-US" baseline="0" dirty="0"/>
          </a:p>
          <a:p>
            <a:r>
              <a:rPr lang="en-CA" sz="1200" b="0" i="0" u="none" strike="noStrike" kern="1200" dirty="0">
                <a:solidFill>
                  <a:schemeClr val="tx1"/>
                </a:solidFill>
                <a:effectLst/>
                <a:latin typeface="Calibri" charset="0"/>
                <a:ea typeface="ＭＳ Ｐゴシック" charset="-128"/>
                <a:cs typeface="+mn-cs"/>
              </a:rPr>
              <a:t>Weismann a </a:t>
            </a:r>
            <a:r>
              <a:rPr lang="en-CA" sz="1200" b="0" i="0" u="none" strike="noStrike" kern="1200" dirty="0" err="1">
                <a:solidFill>
                  <a:schemeClr val="tx1"/>
                </a:solidFill>
                <a:effectLst/>
                <a:latin typeface="Calibri" charset="0"/>
                <a:ea typeface="ＭＳ Ｐゴシック" charset="-128"/>
                <a:cs typeface="+mn-cs"/>
              </a:rPr>
              <a:t>constaté</a:t>
            </a:r>
            <a:r>
              <a:rPr lang="en-CA" sz="1200" b="0" i="0" u="none" strike="noStrike" kern="1200" dirty="0">
                <a:solidFill>
                  <a:schemeClr val="tx1"/>
                </a:solidFill>
                <a:effectLst/>
                <a:latin typeface="Calibri" charset="0"/>
                <a:ea typeface="ＭＳ Ｐゴシック" charset="-128"/>
                <a:cs typeface="+mn-cs"/>
              </a:rPr>
              <a:t> que </a:t>
            </a:r>
            <a:r>
              <a:rPr lang="en-CA" sz="1200" b="0" i="0" u="none" strike="noStrike" kern="1200" dirty="0" err="1">
                <a:solidFill>
                  <a:schemeClr val="tx1"/>
                </a:solidFill>
                <a:effectLst/>
                <a:latin typeface="Calibri" charset="0"/>
                <a:ea typeface="ＭＳ Ｐゴシック" charset="-128"/>
                <a:cs typeface="+mn-cs"/>
              </a:rPr>
              <a:t>même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s’il</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coupait</a:t>
            </a:r>
            <a:r>
              <a:rPr lang="en-CA" sz="1200" b="0" i="0" u="none" strike="noStrike" kern="1200" dirty="0">
                <a:solidFill>
                  <a:schemeClr val="tx1"/>
                </a:solidFill>
                <a:effectLst/>
                <a:latin typeface="Calibri" charset="0"/>
                <a:ea typeface="ＭＳ Ｐゴシック" charset="-128"/>
                <a:cs typeface="+mn-cs"/>
              </a:rPr>
              <a:t> la queue des </a:t>
            </a:r>
            <a:r>
              <a:rPr lang="en-CA" sz="1200" b="0" i="0" u="none" strike="noStrike" kern="1200" dirty="0" err="1">
                <a:solidFill>
                  <a:schemeClr val="tx1"/>
                </a:solidFill>
                <a:effectLst/>
                <a:latin typeface="Calibri" charset="0"/>
                <a:ea typeface="ＭＳ Ｐゴシック" charset="-128"/>
                <a:cs typeface="+mn-cs"/>
              </a:rPr>
              <a:t>souris</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leurs</a:t>
            </a:r>
            <a:r>
              <a:rPr lang="en-CA" sz="1200" b="0" i="0" u="none" strike="noStrike" kern="1200" dirty="0">
                <a:solidFill>
                  <a:schemeClr val="tx1"/>
                </a:solidFill>
                <a:effectLst/>
                <a:latin typeface="Calibri" charset="0"/>
                <a:ea typeface="ＭＳ Ｐゴシック" charset="-128"/>
                <a:cs typeface="+mn-cs"/>
              </a:rPr>
              <a:t> descendants </a:t>
            </a:r>
            <a:r>
              <a:rPr lang="en-CA" sz="1200" b="0" i="0" u="none" strike="noStrike" kern="1200" dirty="0" err="1">
                <a:solidFill>
                  <a:schemeClr val="tx1"/>
                </a:solidFill>
                <a:effectLst/>
                <a:latin typeface="Calibri" charset="0"/>
                <a:ea typeface="ＭＳ Ｐゴシック" charset="-128"/>
                <a:cs typeface="+mn-cs"/>
              </a:rPr>
              <a:t>n’avaient</a:t>
            </a:r>
            <a:r>
              <a:rPr lang="en-CA" sz="1200" b="0" i="0" u="none" strike="noStrike" kern="1200" dirty="0">
                <a:solidFill>
                  <a:schemeClr val="tx1"/>
                </a:solidFill>
                <a:effectLst/>
                <a:latin typeface="Calibri" charset="0"/>
                <a:ea typeface="ＭＳ Ｐゴシック" charset="-128"/>
                <a:cs typeface="+mn-cs"/>
              </a:rPr>
              <a:t> pas la queue plus </a:t>
            </a:r>
            <a:r>
              <a:rPr lang="en-CA" sz="1200" b="0" i="0" u="none" strike="noStrike" kern="1200" dirty="0" err="1">
                <a:solidFill>
                  <a:schemeClr val="tx1"/>
                </a:solidFill>
                <a:effectLst/>
                <a:latin typeface="Calibri" charset="0"/>
                <a:ea typeface="ＭＳ Ｐゴシック" charset="-128"/>
                <a:cs typeface="+mn-cs"/>
              </a:rPr>
              <a:t>courte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Cette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preuve</a:t>
            </a:r>
            <a:r>
              <a:rPr lang="en-CA" sz="1200" b="0" i="0" u="none" strike="noStrike" kern="1200" dirty="0">
                <a:solidFill>
                  <a:schemeClr val="tx1"/>
                </a:solidFill>
                <a:effectLst/>
                <a:latin typeface="Calibri" charset="0"/>
                <a:ea typeface="ＭＳ Ｐゴシック" charset="-128"/>
                <a:cs typeface="+mn-cs"/>
              </a:rPr>
              <a:t> ne </a:t>
            </a:r>
            <a:r>
              <a:rPr lang="en-CA" sz="1200" b="0" i="0" u="none" strike="noStrike" kern="1200" dirty="0" err="1">
                <a:solidFill>
                  <a:schemeClr val="tx1"/>
                </a:solidFill>
                <a:effectLst/>
                <a:latin typeface="Calibri" charset="0"/>
                <a:ea typeface="ＭＳ Ｐゴシック" charset="-128"/>
                <a:cs typeface="+mn-cs"/>
              </a:rPr>
              <a:t>soutient</a:t>
            </a:r>
            <a:r>
              <a:rPr lang="en-CA" sz="1200" b="0" i="0" u="none" strike="noStrike" kern="1200" dirty="0">
                <a:solidFill>
                  <a:schemeClr val="tx1"/>
                </a:solidFill>
                <a:effectLst/>
                <a:latin typeface="Calibri" charset="0"/>
                <a:ea typeface="ＭＳ Ｐゴシック" charset="-128"/>
                <a:cs typeface="+mn-cs"/>
              </a:rPr>
              <a:t> pas </a:t>
            </a:r>
            <a:r>
              <a:rPr lang="en-CA" sz="1200" b="0" i="0" u="none" strike="noStrike" kern="1200" dirty="0" err="1">
                <a:solidFill>
                  <a:schemeClr val="tx1"/>
                </a:solidFill>
                <a:effectLst/>
                <a:latin typeface="Calibri" charset="0"/>
                <a:ea typeface="ＭＳ Ｐゴシック" charset="-128"/>
                <a:cs typeface="+mn-cs"/>
              </a:rPr>
              <a:t>l’héritage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lamarckien</a:t>
            </a:r>
            <a:r>
              <a:rPr lang="en-CA" sz="1200" b="0" i="0" u="none" strike="noStrike" kern="1200" dirty="0">
                <a:solidFill>
                  <a:schemeClr val="tx1"/>
                </a:solidFill>
                <a:effectLst/>
                <a:latin typeface="Calibri" charset="0"/>
                <a:ea typeface="ＭＳ Ｐゴシック" charset="-128"/>
                <a:cs typeface="+mn-cs"/>
              </a:rPr>
              <a:t>. Si Lamarck </a:t>
            </a:r>
            <a:r>
              <a:rPr lang="en-CA" sz="1200" b="0" i="0" u="none" strike="noStrike" kern="1200" dirty="0" err="1">
                <a:solidFill>
                  <a:schemeClr val="tx1"/>
                </a:solidFill>
                <a:effectLst/>
                <a:latin typeface="Calibri" charset="0"/>
                <a:ea typeface="ＭＳ Ｐゴシック" charset="-128"/>
                <a:cs typeface="+mn-cs"/>
              </a:rPr>
              <a:t>avait</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eu</a:t>
            </a:r>
            <a:r>
              <a:rPr lang="en-CA" sz="1200" b="0" i="0" u="none" strike="noStrike" kern="1200" dirty="0">
                <a:solidFill>
                  <a:schemeClr val="tx1"/>
                </a:solidFill>
                <a:effectLst/>
                <a:latin typeface="Calibri" charset="0"/>
                <a:ea typeface="ＭＳ Ｐゴシック" charset="-128"/>
                <a:cs typeface="+mn-cs"/>
              </a:rPr>
              <a:t> raison, les </a:t>
            </a:r>
            <a:r>
              <a:rPr lang="en-CA" sz="1200" b="0" i="0" u="none" strike="noStrike" kern="1200" dirty="0" err="1">
                <a:solidFill>
                  <a:schemeClr val="tx1"/>
                </a:solidFill>
                <a:effectLst/>
                <a:latin typeface="Calibri" charset="0"/>
                <a:ea typeface="ＭＳ Ｐゴシック" charset="-128"/>
                <a:cs typeface="+mn-cs"/>
              </a:rPr>
              <a:t>changements</a:t>
            </a:r>
            <a:r>
              <a:rPr lang="en-CA" sz="1200" b="0" i="0" u="none" strike="noStrike" kern="1200" dirty="0">
                <a:solidFill>
                  <a:schemeClr val="tx1"/>
                </a:solidFill>
                <a:effectLst/>
                <a:latin typeface="Calibri" charset="0"/>
                <a:ea typeface="ＭＳ Ｐゴシック" charset="-128"/>
                <a:cs typeface="+mn-cs"/>
              </a:rPr>
              <a:t> chez les parents </a:t>
            </a:r>
            <a:r>
              <a:rPr lang="en-CA" sz="1200" b="0" i="0" u="none" strike="noStrike" kern="1200" dirty="0" err="1">
                <a:solidFill>
                  <a:schemeClr val="tx1"/>
                </a:solidFill>
                <a:effectLst/>
                <a:latin typeface="Calibri" charset="0"/>
                <a:ea typeface="ＭＳ Ｐゴシック" charset="-128"/>
                <a:cs typeface="+mn-cs"/>
              </a:rPr>
              <a:t>souris</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auraient</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aussi</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dû</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être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visibles</a:t>
            </a:r>
            <a:r>
              <a:rPr lang="en-CA" sz="1200" b="0" i="0" u="none" strike="noStrike" kern="1200" dirty="0">
                <a:solidFill>
                  <a:schemeClr val="tx1"/>
                </a:solidFill>
                <a:effectLst/>
                <a:latin typeface="Calibri" charset="0"/>
                <a:ea typeface="ＭＳ Ｐゴシック" charset="-128"/>
                <a:cs typeface="+mn-cs"/>
              </a:rPr>
              <a:t> chez </a:t>
            </a:r>
            <a:r>
              <a:rPr lang="en-CA" sz="1200" b="0" i="0" u="none" strike="noStrike" kern="1200" dirty="0" err="1">
                <a:solidFill>
                  <a:schemeClr val="tx1"/>
                </a:solidFill>
                <a:effectLst/>
                <a:latin typeface="Calibri" charset="0"/>
                <a:ea typeface="ＭＳ Ｐゴシック" charset="-128"/>
                <a:cs typeface="+mn-cs"/>
              </a:rPr>
              <a:t>leurs</a:t>
            </a:r>
            <a:r>
              <a:rPr lang="en-CA" sz="1200" b="0" i="0" u="none" strike="noStrike" kern="1200" dirty="0">
                <a:solidFill>
                  <a:schemeClr val="tx1"/>
                </a:solidFill>
                <a:effectLst/>
                <a:latin typeface="Calibri" charset="0"/>
                <a:ea typeface="ＭＳ Ｐゴシック" charset="-128"/>
                <a:cs typeface="+mn-cs"/>
              </a:rPr>
              <a:t> descendants.</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Dessin de rat par </a:t>
            </a:r>
            <a:r>
              <a:rPr lang="en-US" dirty="0" err="1"/>
              <a:t>Gwilz</a:t>
            </a:r>
            <a:endParaRPr lang="en-US" dirty="0"/>
          </a:p>
          <a:p>
            <a:r>
              <a:rPr lang="en-US" dirty="0"/>
              <a:t>https://</a:t>
            </a:r>
            <a:r>
              <a:rPr lang="en-US" dirty="0" err="1"/>
              <a:t>commons.wikimedia.org</a:t>
            </a:r>
            <a:r>
              <a:rPr lang="en-US" dirty="0"/>
              <a:t>/wiki/</a:t>
            </a:r>
            <a:r>
              <a:rPr lang="en-US" dirty="0" err="1"/>
              <a:t>File:Vector_diagram_of_laboratory_mouse</a:t>
            </a:r>
            <a:r>
              <a:rPr lang="en-US" dirty="0"/>
              <a:t>_(</a:t>
            </a:r>
            <a:r>
              <a:rPr lang="en-US" dirty="0" err="1"/>
              <a:t>black_and_white</a:t>
            </a:r>
            <a:r>
              <a:rPr lang="en-US" dirty="0"/>
              <a:t>).</a:t>
            </a:r>
            <a:r>
              <a:rPr lang="en-US" dirty="0" err="1"/>
              <a:t>svg</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11</a:t>
            </a:fld>
            <a:endParaRPr lang="en-US"/>
          </a:p>
        </p:txBody>
      </p:sp>
    </p:spTree>
    <p:extLst>
      <p:ext uri="{BB962C8B-B14F-4D97-AF65-F5344CB8AC3E}">
        <p14:creationId xmlns:p14="http://schemas.microsoft.com/office/powerpoint/2010/main" val="173597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r-CA" sz="1200" b="0" i="0" u="none" strike="noStrike" kern="1200" noProof="0" dirty="0">
                <a:solidFill>
                  <a:schemeClr val="tx1"/>
                </a:solidFill>
                <a:effectLst/>
                <a:latin typeface="Calibri" charset="0"/>
                <a:ea typeface="ＭＳ Ｐゴシック" charset="-128"/>
                <a:cs typeface="+mn-cs"/>
              </a:rPr>
              <a:t>Tout ce qui aide un animal à survivre et à se reproduire afin que ses gènes soient transmis à la prochaine génération peut bénéficier à un individu. Cela peut être la coloration, camouflage, composition musculaire pour la vitesse, la forme du bec ou la taille de la bouche pour la capacité de manger certains aliments, etc.</a:t>
            </a:r>
          </a:p>
          <a:p>
            <a:pPr marL="228600" indent="-228600">
              <a:buAutoNum type="arabicPeriod"/>
            </a:pPr>
            <a:r>
              <a:rPr lang="fr-CA" sz="1200" b="0" i="0" u="none" strike="noStrike" kern="1200" noProof="0" dirty="0">
                <a:solidFill>
                  <a:schemeClr val="tx1"/>
                </a:solidFill>
                <a:effectLst/>
                <a:latin typeface="Calibri" charset="0"/>
                <a:ea typeface="ＭＳ Ｐゴシック" charset="-128"/>
                <a:cs typeface="+mn-cs"/>
              </a:rPr>
              <a:t>La survie du plus apte a une signification relative. Ici, «apte» ne signifie pas nécessairement plus fort ou plus rapide. Apte signifie ici d’être bien adapté à son environnement. Si le renard arctique le plus rapide d’une population n’a pas sa fourrure blanche durant la bonne saison (pour se camoufler pendant l’hiver et l’aider à mieux chasser et éviter les prédateurs), il n’est pas considéré comme «apte» et ne survivra probablement pas aussi longtemps ou n’aura pas autant de descendants que les renards qui ont de la fourrure blanche avant l’hiver durant. </a:t>
            </a:r>
          </a:p>
          <a:p>
            <a:pPr marL="228600" indent="-228600">
              <a:buAutoNum type="arabicPeriod"/>
            </a:pPr>
            <a:r>
              <a:rPr lang="fr-CA" sz="1200" b="0" i="0" u="none" strike="noStrike" kern="1200" noProof="0" dirty="0">
                <a:solidFill>
                  <a:schemeClr val="tx1"/>
                </a:solidFill>
                <a:effectLst/>
                <a:latin typeface="Calibri" charset="0"/>
                <a:ea typeface="ＭＳ Ｐゴシック" charset="-128"/>
                <a:cs typeface="+mn-cs"/>
              </a:rPr>
              <a:t>Les adaptations sont basées sur des mutations aléatoires. Les gènes mutent et produisent des caractères spécifiques. Si ces caractères sont bénéfiques dans un environnement, ils peuvent se propager à travers la population au fil du temps (beaucoup, beaucoup de générations).</a:t>
            </a:r>
          </a:p>
          <a:p>
            <a:pPr marL="228600" indent="-228600">
              <a:buAutoNum type="arabicPeriod"/>
            </a:pPr>
            <a:r>
              <a:rPr lang="fr-CA" sz="1200" b="0" i="0" u="none" strike="noStrike" kern="1200" noProof="0" dirty="0">
                <a:solidFill>
                  <a:schemeClr val="tx1"/>
                </a:solidFill>
                <a:effectLst/>
                <a:latin typeface="Calibri" charset="0"/>
                <a:ea typeface="ＭＳ Ｐゴシック" charset="-128"/>
                <a:cs typeface="+mn-cs"/>
              </a:rPr>
              <a:t>Si un caractère se trouve chez un individu qui est plus efficace à la reproduction, les gènes pour ce caractère se propagera probablement plus à travers la population.</a:t>
            </a:r>
          </a:p>
          <a:p>
            <a:pPr marL="228600" indent="-228600">
              <a:buAutoNum type="arabicPeriod"/>
            </a:pPr>
            <a:r>
              <a:rPr lang="fr-CA" baseline="0" noProof="0" dirty="0"/>
              <a:t>L’état de santé, vivre dans le bon environnement, éclore ou venir au monde au bon moment, etc. </a:t>
            </a:r>
          </a:p>
          <a:p>
            <a:pPr marL="228600" indent="-228600">
              <a:buAutoNum type="arabicPeriod"/>
            </a:pPr>
            <a:endParaRPr lang="en-US" baseline="0" dirty="0"/>
          </a:p>
          <a:p>
            <a:r>
              <a:rPr lang="en-US" dirty="0"/>
              <a:t>"</a:t>
            </a:r>
            <a:r>
              <a:rPr lang="en-US" dirty="0" err="1"/>
              <a:t>Phlogophora</a:t>
            </a:r>
            <a:r>
              <a:rPr lang="en-US" dirty="0"/>
              <a:t> </a:t>
            </a:r>
            <a:r>
              <a:rPr lang="en-US" dirty="0" err="1"/>
              <a:t>meticulosa</a:t>
            </a:r>
            <a:r>
              <a:rPr lang="en-US" dirty="0"/>
              <a:t>, </a:t>
            </a:r>
            <a:r>
              <a:rPr lang="en-US" dirty="0" err="1"/>
              <a:t>Achateule</a:t>
            </a:r>
            <a:r>
              <a:rPr lang="en-US" dirty="0"/>
              <a:t> 1" par </a:t>
            </a:r>
            <a:r>
              <a:rPr lang="en-US" dirty="0" err="1"/>
              <a:t>Böhringer</a:t>
            </a:r>
            <a:r>
              <a:rPr lang="en-US" dirty="0"/>
              <a:t> Friedrich – Travail </a:t>
            </a:r>
            <a:r>
              <a:rPr lang="en-US" dirty="0" err="1"/>
              <a:t>propre</a:t>
            </a:r>
            <a:r>
              <a:rPr lang="en-US" dirty="0"/>
              <a:t>. </a:t>
            </a:r>
            <a:r>
              <a:rPr lang="en-US" dirty="0" err="1"/>
              <a:t>Autorisé</a:t>
            </a:r>
            <a:r>
              <a:rPr lang="en-US" dirty="0"/>
              <a:t> sous CC BY-SA 2.5 via Wikimedia Commons - https://</a:t>
            </a:r>
            <a:r>
              <a:rPr lang="en-US" dirty="0" err="1"/>
              <a:t>commons.wikimedia.org</a:t>
            </a:r>
            <a:r>
              <a:rPr lang="en-US" dirty="0"/>
              <a:t>/wiki/File:Phlogophora_meticulosa,_Achateule_1.JPG#/media/File:Phlogophora_meticulosa,_Achateule_1.JPG</a:t>
            </a:r>
          </a:p>
          <a:p>
            <a:endParaRPr lang="en-US" dirty="0"/>
          </a:p>
          <a:p>
            <a:r>
              <a:rPr lang="en-US" dirty="0"/>
              <a:t>"</a:t>
            </a:r>
            <a:r>
              <a:rPr lang="en-US" dirty="0" err="1"/>
              <a:t>Fjellrev</a:t>
            </a:r>
            <a:r>
              <a:rPr lang="en-US" dirty="0"/>
              <a:t> pho" par Mr. Per Harald Olsen – </a:t>
            </a:r>
            <a:r>
              <a:rPr lang="en-US" dirty="0" err="1"/>
              <a:t>Utilisateur</a:t>
            </a:r>
            <a:r>
              <a:rPr lang="en-US" dirty="0"/>
              <a:t> </a:t>
            </a:r>
            <a:r>
              <a:rPr lang="en-US" dirty="0" err="1"/>
              <a:t>Perhols</a:t>
            </a:r>
            <a:r>
              <a:rPr lang="en-US" dirty="0"/>
              <a:t> sur </a:t>
            </a:r>
            <a:r>
              <a:rPr lang="en-US" dirty="0" err="1"/>
              <a:t>no.wikipedia</a:t>
            </a:r>
            <a:r>
              <a:rPr lang="en-US" dirty="0"/>
              <a:t> - </a:t>
            </a:r>
            <a:r>
              <a:rPr lang="en-US" dirty="0" err="1"/>
              <a:t>no.wikipedia</a:t>
            </a:r>
            <a:r>
              <a:rPr lang="en-US" dirty="0"/>
              <a:t>. </a:t>
            </a:r>
            <a:r>
              <a:rPr lang="en-US" dirty="0" err="1"/>
              <a:t>Autorisé</a:t>
            </a:r>
            <a:r>
              <a:rPr lang="en-US" dirty="0"/>
              <a:t> sous CC BY-SA 3.0 via Wikimedia Commons - https://</a:t>
            </a:r>
            <a:r>
              <a:rPr lang="en-US" dirty="0" err="1"/>
              <a:t>commons.wikimedia.org</a:t>
            </a:r>
            <a:r>
              <a:rPr lang="en-US" dirty="0"/>
              <a:t>/wiki/</a:t>
            </a:r>
            <a:r>
              <a:rPr lang="en-US" dirty="0" err="1"/>
              <a:t>File:Fjellrev_pho.jpg</a:t>
            </a:r>
            <a:r>
              <a:rPr lang="en-US" dirty="0"/>
              <a:t>#/media/</a:t>
            </a:r>
            <a:r>
              <a:rPr lang="en-US" dirty="0" err="1"/>
              <a:t>File:Fjellrev_pho.jpg</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12</a:t>
            </a:fld>
            <a:endParaRPr lang="en-US"/>
          </a:p>
        </p:txBody>
      </p:sp>
    </p:spTree>
    <p:extLst>
      <p:ext uri="{BB962C8B-B14F-4D97-AF65-F5344CB8AC3E}">
        <p14:creationId xmlns:p14="http://schemas.microsoft.com/office/powerpoint/2010/main" val="5560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CA" sz="1200" b="0" i="0" u="none" strike="noStrike" kern="1200" dirty="0">
                <a:solidFill>
                  <a:schemeClr val="tx1"/>
                </a:solidFill>
                <a:effectLst/>
                <a:latin typeface="Calibri" charset="0"/>
                <a:ea typeface="ＭＳ Ｐゴシック" charset="-128"/>
                <a:cs typeface="+mn-cs"/>
              </a:rPr>
              <a:t>-</a:t>
            </a:r>
            <a:r>
              <a:rPr lang="en-CA" sz="1200" b="0" i="0" u="none" strike="noStrike" kern="1200" dirty="0" err="1">
                <a:solidFill>
                  <a:schemeClr val="tx1"/>
                </a:solidFill>
                <a:effectLst/>
                <a:latin typeface="Calibri" charset="0"/>
                <a:ea typeface="ＭＳ Ｐゴシック" charset="-128"/>
                <a:cs typeface="+mn-cs"/>
              </a:rPr>
              <a:t>Rappelez</a:t>
            </a:r>
            <a:r>
              <a:rPr lang="en-CA" sz="1200" b="0" i="0" u="none" strike="noStrike" kern="1200" dirty="0">
                <a:solidFill>
                  <a:schemeClr val="tx1"/>
                </a:solidFill>
                <a:effectLst/>
                <a:latin typeface="Calibri" charset="0"/>
                <a:ea typeface="ＭＳ Ｐゴシック" charset="-128"/>
                <a:cs typeface="+mn-cs"/>
              </a:rPr>
              <a:t> aux </a:t>
            </a:r>
            <a:r>
              <a:rPr lang="en-CA" sz="1200" b="0" i="0" u="none" strike="noStrike" kern="1200" dirty="0" err="1">
                <a:solidFill>
                  <a:schemeClr val="tx1"/>
                </a:solidFill>
                <a:effectLst/>
                <a:latin typeface="Calibri" charset="0"/>
                <a:ea typeface="ＭＳ Ｐゴシック" charset="-128"/>
                <a:cs typeface="+mn-cs"/>
              </a:rPr>
              <a:t>élèves</a:t>
            </a:r>
            <a:r>
              <a:rPr lang="en-CA" sz="1200" b="0" i="0" u="none" strike="noStrike" kern="1200" dirty="0">
                <a:solidFill>
                  <a:schemeClr val="tx1"/>
                </a:solidFill>
                <a:effectLst/>
                <a:latin typeface="Calibri" charset="0"/>
                <a:ea typeface="ＭＳ Ｐゴシック" charset="-128"/>
                <a:cs typeface="+mn-cs"/>
              </a:rPr>
              <a:t> que </a:t>
            </a:r>
            <a:r>
              <a:rPr lang="en-CA" sz="1200" b="0" i="0" u="none" strike="noStrike" kern="1200" dirty="0" err="1">
                <a:solidFill>
                  <a:schemeClr val="tx1"/>
                </a:solidFill>
                <a:effectLst/>
                <a:latin typeface="Calibri" charset="0"/>
                <a:ea typeface="ＭＳ Ｐゴシック" charset="-128"/>
                <a:cs typeface="+mn-cs"/>
              </a:rPr>
              <a:t>l’aptitude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est</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liée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à</a:t>
            </a:r>
            <a:r>
              <a:rPr lang="en-CA" sz="1200" b="0" i="0" u="none" strike="noStrike" kern="1200" dirty="0">
                <a:solidFill>
                  <a:schemeClr val="tx1"/>
                </a:solidFill>
                <a:effectLst/>
                <a:latin typeface="Calibri" charset="0"/>
                <a:ea typeface="ＭＳ Ｐゴシック" charset="-128"/>
                <a:cs typeface="+mn-cs"/>
              </a:rPr>
              <a:t> la </a:t>
            </a:r>
            <a:r>
              <a:rPr lang="en-CA" sz="1200" b="0" i="0" u="none" strike="noStrike" kern="1200" dirty="0" err="1">
                <a:solidFill>
                  <a:schemeClr val="tx1"/>
                </a:solidFill>
                <a:effectLst/>
                <a:latin typeface="Calibri" charset="0"/>
                <a:ea typeface="ＭＳ Ｐゴシック" charset="-128"/>
                <a:cs typeface="+mn-cs"/>
              </a:rPr>
              <a:t>capacité</a:t>
            </a:r>
            <a:r>
              <a:rPr lang="en-CA" sz="1200" b="0" i="0" u="none" strike="noStrike" kern="1200" dirty="0">
                <a:solidFill>
                  <a:schemeClr val="tx1"/>
                </a:solidFill>
                <a:effectLst/>
                <a:latin typeface="Calibri" charset="0"/>
                <a:ea typeface="ＭＳ Ｐゴシック" charset="-128"/>
                <a:cs typeface="+mn-cs"/>
              </a:rPr>
              <a:t> de se </a:t>
            </a:r>
            <a:r>
              <a:rPr lang="en-CA" sz="1200" b="0" i="0" u="none" strike="noStrike" kern="1200" dirty="0" err="1">
                <a:solidFill>
                  <a:schemeClr val="tx1"/>
                </a:solidFill>
                <a:effectLst/>
                <a:latin typeface="Calibri" charset="0"/>
                <a:ea typeface="ＭＳ Ｐゴシック" charset="-128"/>
                <a:cs typeface="+mn-cs"/>
              </a:rPr>
              <a:t>reproduire</a:t>
            </a:r>
            <a:r>
              <a:rPr lang="en-CA" sz="1200" b="0" i="0" u="none" strike="noStrike" kern="1200" dirty="0">
                <a:solidFill>
                  <a:schemeClr val="tx1"/>
                </a:solidFill>
                <a:effectLst/>
                <a:latin typeface="Calibri" charset="0"/>
                <a:ea typeface="ＭＳ Ｐゴシック" charset="-128"/>
                <a:cs typeface="+mn-cs"/>
              </a:rPr>
              <a:t>, et non </a:t>
            </a:r>
            <a:r>
              <a:rPr lang="en-CA" sz="1200" b="0" i="0" u="none" strike="noStrike" kern="1200" dirty="0" err="1">
                <a:solidFill>
                  <a:schemeClr val="tx1"/>
                </a:solidFill>
                <a:effectLst/>
                <a:latin typeface="Calibri" charset="0"/>
                <a:ea typeface="ＭＳ Ｐゴシック" charset="-128"/>
                <a:cs typeface="+mn-cs"/>
              </a:rPr>
              <a:t>d’exercer</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sa</a:t>
            </a:r>
            <a:r>
              <a:rPr lang="en-CA" sz="1200" b="0" i="0" u="none" strike="noStrike" kern="1200" dirty="0">
                <a:solidFill>
                  <a:schemeClr val="tx1"/>
                </a:solidFill>
                <a:effectLst/>
                <a:latin typeface="Calibri" charset="0"/>
                <a:ea typeface="ＭＳ Ｐゴシック" charset="-128"/>
                <a:cs typeface="+mn-cs"/>
              </a:rPr>
              <a:t> condition physique</a:t>
            </a:r>
          </a:p>
          <a:p>
            <a:r>
              <a:rPr lang="en-CA" sz="1200" b="0" i="0" u="none" strike="noStrike" kern="1200" dirty="0">
                <a:solidFill>
                  <a:schemeClr val="tx1"/>
                </a:solidFill>
                <a:effectLst/>
                <a:latin typeface="Calibri" charset="0"/>
                <a:ea typeface="ＭＳ Ｐゴシック" charset="-128"/>
                <a:cs typeface="+mn-cs"/>
              </a:rPr>
              <a:t>-Un bon </a:t>
            </a:r>
            <a:r>
              <a:rPr lang="en-CA" sz="1200" b="0" i="0" u="none" strike="noStrike" kern="1200" dirty="0" err="1">
                <a:solidFill>
                  <a:schemeClr val="tx1"/>
                </a:solidFill>
                <a:effectLst/>
                <a:latin typeface="Calibri" charset="0"/>
                <a:ea typeface="ＭＳ Ｐゴシック" charset="-128"/>
                <a:cs typeface="+mn-cs"/>
              </a:rPr>
              <a:t>exemple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d’adaptation</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peut</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être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observé</a:t>
            </a:r>
            <a:r>
              <a:rPr lang="en-CA" sz="1200" b="0" i="0" u="none" strike="noStrike" kern="1200" dirty="0">
                <a:solidFill>
                  <a:schemeClr val="tx1"/>
                </a:solidFill>
                <a:effectLst/>
                <a:latin typeface="Calibri" charset="0"/>
                <a:ea typeface="ＭＳ Ｐゴシック" charset="-128"/>
                <a:cs typeface="+mn-cs"/>
              </a:rPr>
              <a:t> dans les </a:t>
            </a:r>
            <a:r>
              <a:rPr lang="en-CA" sz="1200" b="0" i="0" u="none" strike="noStrike" kern="1200" dirty="0" err="1">
                <a:solidFill>
                  <a:schemeClr val="tx1"/>
                </a:solidFill>
                <a:effectLst/>
                <a:latin typeface="Calibri" charset="0"/>
                <a:ea typeface="ＭＳ Ｐゴシック" charset="-128"/>
                <a:cs typeface="+mn-cs"/>
              </a:rPr>
              <a:t>becs</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d’oiseaux</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comme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ce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miellère</a:t>
            </a:r>
            <a:r>
              <a:rPr lang="en-CA" sz="1200" b="0" i="0" u="none" strike="noStrike" kern="1200" dirty="0">
                <a:solidFill>
                  <a:schemeClr val="tx1"/>
                </a:solidFill>
                <a:effectLst/>
                <a:latin typeface="Calibri" charset="0"/>
                <a:ea typeface="ＭＳ Ｐゴシック" charset="-128"/>
                <a:cs typeface="+mn-cs"/>
              </a:rPr>
              <a:t> violet qui a un </a:t>
            </a:r>
            <a:r>
              <a:rPr lang="en-CA" sz="1200" b="0" i="0" u="none" strike="noStrike" kern="1200" dirty="0" err="1">
                <a:solidFill>
                  <a:schemeClr val="tx1"/>
                </a:solidFill>
                <a:effectLst/>
                <a:latin typeface="Calibri" charset="0"/>
                <a:ea typeface="ＭＳ Ｐゴシック" charset="-128"/>
                <a:cs typeface="+mn-cs"/>
              </a:rPr>
              <a:t>bec</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spécialisé</a:t>
            </a:r>
            <a:r>
              <a:rPr lang="en-CA" sz="1200" b="0" i="0" u="none" strike="noStrike" kern="1200" dirty="0">
                <a:solidFill>
                  <a:schemeClr val="tx1"/>
                </a:solidFill>
                <a:effectLst/>
                <a:latin typeface="Calibri" charset="0"/>
                <a:ea typeface="ＭＳ Ｐゴシック" charset="-128"/>
                <a:cs typeface="+mn-cs"/>
              </a:rPr>
              <a:t> pour </a:t>
            </a:r>
            <a:r>
              <a:rPr lang="en-CA" sz="1200" b="0" i="0" u="none" strike="noStrike" kern="1200" dirty="0" err="1">
                <a:solidFill>
                  <a:schemeClr val="tx1"/>
                </a:solidFill>
                <a:effectLst/>
                <a:latin typeface="Calibri" charset="0"/>
                <a:ea typeface="ＭＳ Ｐゴシック" charset="-128"/>
                <a:cs typeface="+mn-cs"/>
              </a:rPr>
              <a:t>certaines</a:t>
            </a:r>
            <a:r>
              <a:rPr lang="en-CA" sz="1200" b="0" i="0" u="none" strike="noStrike" kern="1200" dirty="0">
                <a:solidFill>
                  <a:schemeClr val="tx1"/>
                </a:solidFill>
                <a:effectLst/>
                <a:latin typeface="Calibri" charset="0"/>
                <a:ea typeface="ＭＳ Ｐゴシック" charset="-128"/>
                <a:cs typeface="+mn-cs"/>
              </a:rPr>
              <a:t> fleurs.</a:t>
            </a:r>
          </a:p>
          <a:p>
            <a:r>
              <a:rPr lang="en-CA" sz="1200" b="0" i="0" u="none" strike="noStrike" kern="1200" dirty="0">
                <a:solidFill>
                  <a:schemeClr val="tx1"/>
                </a:solidFill>
                <a:effectLst/>
                <a:latin typeface="Calibri" charset="0"/>
                <a:ea typeface="ＭＳ Ｐゴシック" charset="-128"/>
                <a:cs typeface="+mn-cs"/>
              </a:rPr>
              <a:t>-Les mutations </a:t>
            </a:r>
            <a:r>
              <a:rPr lang="en-CA" sz="1200" b="0" i="0" u="none" strike="noStrike" kern="1200" dirty="0" err="1">
                <a:solidFill>
                  <a:schemeClr val="tx1"/>
                </a:solidFill>
                <a:effectLst/>
                <a:latin typeface="Calibri" charset="0"/>
                <a:ea typeface="ＭＳ Ｐゴシック" charset="-128"/>
                <a:cs typeface="+mn-cs"/>
              </a:rPr>
              <a:t>peuvent</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être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bonnes</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ou</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mauvaises</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ici</a:t>
            </a:r>
            <a:r>
              <a:rPr lang="en-CA" sz="1200" b="0" i="0" u="none" strike="noStrike" kern="1200" dirty="0">
                <a:solidFill>
                  <a:schemeClr val="tx1"/>
                </a:solidFill>
                <a:effectLst/>
                <a:latin typeface="Calibri" charset="0"/>
                <a:ea typeface="ＭＳ Ｐゴシック" charset="-128"/>
                <a:cs typeface="+mn-cs"/>
              </a:rPr>
              <a:t>, nous </a:t>
            </a:r>
            <a:r>
              <a:rPr lang="en-CA" sz="1200" b="0" i="0" u="none" strike="noStrike" kern="1200" dirty="0" err="1">
                <a:solidFill>
                  <a:schemeClr val="tx1"/>
                </a:solidFill>
                <a:effectLst/>
                <a:latin typeface="Calibri" charset="0"/>
                <a:ea typeface="ＭＳ Ｐゴシック" charset="-128"/>
                <a:cs typeface="+mn-cs"/>
              </a:rPr>
              <a:t>voyons</a:t>
            </a:r>
            <a:r>
              <a:rPr lang="en-CA" sz="1200" b="0" i="0" u="none" strike="noStrike" kern="1200" dirty="0">
                <a:solidFill>
                  <a:schemeClr val="tx1"/>
                </a:solidFill>
                <a:effectLst/>
                <a:latin typeface="Calibri" charset="0"/>
                <a:ea typeface="ＭＳ Ｐゴシック" charset="-128"/>
                <a:cs typeface="+mn-cs"/>
              </a:rPr>
              <a:t> un alligator albinos. Dans la nature, </a:t>
            </a:r>
            <a:r>
              <a:rPr lang="en-CA" sz="1200" b="0" i="0" u="none" strike="noStrike" kern="1200" dirty="0" err="1">
                <a:solidFill>
                  <a:schemeClr val="tx1"/>
                </a:solidFill>
                <a:effectLst/>
                <a:latin typeface="Calibri" charset="0"/>
                <a:ea typeface="ＭＳ Ｐゴシック" charset="-128"/>
                <a:cs typeface="+mn-cs"/>
              </a:rPr>
              <a:t>cet</a:t>
            </a:r>
            <a:r>
              <a:rPr lang="en-CA" sz="1200" b="0" i="0" u="none" strike="noStrike" kern="1200" dirty="0">
                <a:solidFill>
                  <a:schemeClr val="tx1"/>
                </a:solidFill>
                <a:effectLst/>
                <a:latin typeface="Calibri" charset="0"/>
                <a:ea typeface="ＭＳ Ｐゴシック" charset="-128"/>
                <a:cs typeface="+mn-cs"/>
              </a:rPr>
              <a:t> animal </a:t>
            </a:r>
            <a:r>
              <a:rPr lang="en-CA" sz="1200" b="0" i="0" u="none" strike="noStrike" kern="1200" dirty="0" err="1">
                <a:solidFill>
                  <a:schemeClr val="tx1"/>
                </a:solidFill>
                <a:effectLst/>
                <a:latin typeface="Calibri" charset="0"/>
                <a:ea typeface="ＭＳ Ｐゴシック" charset="-128"/>
                <a:cs typeface="+mn-cs"/>
              </a:rPr>
              <a:t>aurait</a:t>
            </a:r>
            <a:r>
              <a:rPr lang="en-CA" sz="1200" b="0" i="0" u="none" strike="noStrike" kern="1200" dirty="0">
                <a:solidFill>
                  <a:schemeClr val="tx1"/>
                </a:solidFill>
                <a:effectLst/>
                <a:latin typeface="Calibri" charset="0"/>
                <a:ea typeface="ＭＳ Ｐゴシック" charset="-128"/>
                <a:cs typeface="+mn-cs"/>
              </a:rPr>
              <a:t> du mal </a:t>
            </a:r>
            <a:r>
              <a:rPr lang="en-CA" sz="1200" b="0" i="0" u="none" strike="noStrike" kern="1200" dirty="0" err="1">
                <a:solidFill>
                  <a:schemeClr val="tx1"/>
                </a:solidFill>
                <a:effectLst/>
                <a:latin typeface="Calibri" charset="0"/>
                <a:ea typeface="ＭＳ Ｐゴシック" charset="-128"/>
                <a:cs typeface="+mn-cs"/>
              </a:rPr>
              <a:t>à</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survivre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en</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tant</a:t>
            </a:r>
            <a:r>
              <a:rPr lang="en-CA" sz="1200" b="0" i="0" u="none" strike="noStrike" kern="1200" dirty="0">
                <a:solidFill>
                  <a:schemeClr val="tx1"/>
                </a:solidFill>
                <a:effectLst/>
                <a:latin typeface="Calibri" charset="0"/>
                <a:ea typeface="ＭＳ Ｐゴシック" charset="-128"/>
                <a:cs typeface="+mn-cs"/>
              </a:rPr>
              <a:t> que </a:t>
            </a:r>
            <a:r>
              <a:rPr lang="en-CA" sz="1200" b="0" i="0" u="none" strike="noStrike" kern="1200" dirty="0" err="1">
                <a:solidFill>
                  <a:schemeClr val="tx1"/>
                </a:solidFill>
                <a:effectLst/>
                <a:latin typeface="Calibri" charset="0"/>
                <a:ea typeface="ＭＳ Ｐゴシック" charset="-128"/>
                <a:cs typeface="+mn-cs"/>
              </a:rPr>
              <a:t>juvénile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parce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qu’il</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pourrait</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facilement</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être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mangé</a:t>
            </a:r>
            <a:r>
              <a:rPr lang="en-CA" sz="1200" b="0" i="0" u="none" strike="noStrike" kern="1200" dirty="0">
                <a:solidFill>
                  <a:schemeClr val="tx1"/>
                </a:solidFill>
                <a:effectLst/>
                <a:latin typeface="Calibri" charset="0"/>
                <a:ea typeface="ＭＳ Ｐゴシック" charset="-128"/>
                <a:cs typeface="+mn-cs"/>
              </a:rPr>
              <a:t>. Une </a:t>
            </a:r>
            <a:r>
              <a:rPr lang="en-CA" sz="1200" b="0" i="0" u="none" strike="noStrike" kern="1200" dirty="0" err="1">
                <a:solidFill>
                  <a:schemeClr val="tx1"/>
                </a:solidFill>
                <a:effectLst/>
                <a:latin typeface="Calibri" charset="0"/>
                <a:ea typeface="ＭＳ Ｐゴシック" charset="-128"/>
                <a:cs typeface="+mn-cs"/>
              </a:rPr>
              <a:t>fois</a:t>
            </a:r>
            <a:r>
              <a:rPr lang="en-CA" sz="1200" b="0" i="0" u="none" strike="noStrike" kern="1200" dirty="0">
                <a:solidFill>
                  <a:schemeClr val="tx1"/>
                </a:solidFill>
                <a:effectLst/>
                <a:latin typeface="Calibri" charset="0"/>
                <a:ea typeface="ＭＳ Ｐゴシック" charset="-128"/>
                <a:cs typeface="+mn-cs"/>
              </a:rPr>
              <a:t> un </a:t>
            </a:r>
            <a:r>
              <a:rPr lang="en-CA" sz="1200" b="0" i="0" u="none" strike="noStrike" kern="1200" dirty="0" err="1">
                <a:solidFill>
                  <a:schemeClr val="tx1"/>
                </a:solidFill>
                <a:effectLst/>
                <a:latin typeface="Calibri" charset="0"/>
                <a:ea typeface="ＭＳ Ｐゴシック" charset="-128"/>
                <a:cs typeface="+mn-cs"/>
              </a:rPr>
              <a:t>adulte</a:t>
            </a:r>
            <a:r>
              <a:rPr lang="en-CA" sz="1200" b="0" i="0" u="none" strike="noStrike" kern="1200" dirty="0">
                <a:solidFill>
                  <a:schemeClr val="tx1"/>
                </a:solidFill>
                <a:effectLst/>
                <a:latin typeface="Calibri" charset="0"/>
                <a:ea typeface="ＭＳ Ｐゴシック" charset="-128"/>
                <a:cs typeface="+mn-cs"/>
              </a:rPr>
              <a:t>, la mutation de couleur albinos </a:t>
            </a:r>
            <a:r>
              <a:rPr lang="en-CA" sz="1200" b="0" i="0" u="none" strike="noStrike" kern="1200" dirty="0" err="1">
                <a:solidFill>
                  <a:schemeClr val="tx1"/>
                </a:solidFill>
                <a:effectLst/>
                <a:latin typeface="Calibri" charset="0"/>
                <a:ea typeface="ＭＳ Ｐゴシック" charset="-128"/>
                <a:cs typeface="+mn-cs"/>
              </a:rPr>
              <a:t>rendrait</a:t>
            </a:r>
            <a:r>
              <a:rPr lang="en-CA" sz="1200" b="0" i="0" u="none" strike="noStrike" kern="1200" dirty="0">
                <a:solidFill>
                  <a:schemeClr val="tx1"/>
                </a:solidFill>
                <a:effectLst/>
                <a:latin typeface="Calibri" charset="0"/>
                <a:ea typeface="ＭＳ Ｐゴシック" charset="-128"/>
                <a:cs typeface="+mn-cs"/>
              </a:rPr>
              <a:t> plus difficile la chasse, de </a:t>
            </a:r>
            <a:r>
              <a:rPr lang="en-CA" sz="1200" b="0" i="0" u="none" strike="noStrike" kern="1200" dirty="0" err="1">
                <a:solidFill>
                  <a:schemeClr val="tx1"/>
                </a:solidFill>
                <a:effectLst/>
                <a:latin typeface="Calibri" charset="0"/>
                <a:ea typeface="ＭＳ Ｐゴシック" charset="-128"/>
                <a:cs typeface="+mn-cs"/>
              </a:rPr>
              <a:t>sorte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qu’il</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aurait</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aussi</a:t>
            </a:r>
            <a:r>
              <a:rPr lang="en-CA" sz="1200" b="0" i="0" u="none" strike="noStrike" kern="1200" dirty="0">
                <a:solidFill>
                  <a:schemeClr val="tx1"/>
                </a:solidFill>
                <a:effectLst/>
                <a:latin typeface="Calibri" charset="0"/>
                <a:ea typeface="ＭＳ Ｐゴシック" charset="-128"/>
                <a:cs typeface="+mn-cs"/>
              </a:rPr>
              <a:t> du mal </a:t>
            </a:r>
            <a:r>
              <a:rPr lang="en-CA" sz="1200" b="0" i="0" u="none" strike="noStrike" kern="1200" dirty="0" err="1">
                <a:solidFill>
                  <a:schemeClr val="tx1"/>
                </a:solidFill>
                <a:effectLst/>
                <a:latin typeface="Calibri" charset="0"/>
                <a:ea typeface="ＭＳ Ｐゴシック" charset="-128"/>
                <a:cs typeface="+mn-cs"/>
              </a:rPr>
              <a:t>à</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survivre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à</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l’âge</a:t>
            </a:r>
            <a:r>
              <a:rPr lang="en-CA" sz="1200" b="0" i="0" u="none" strike="noStrike" kern="1200" dirty="0">
                <a:solidFill>
                  <a:schemeClr val="tx1"/>
                </a:solidFill>
                <a:effectLst/>
                <a:latin typeface="Calibri" charset="0"/>
                <a:ea typeface="ＭＳ Ｐゴシック" charset="-128"/>
                <a:cs typeface="+mn-cs"/>
              </a:rPr>
              <a:t> </a:t>
            </a:r>
            <a:r>
              <a:rPr lang="en-CA" sz="1200" b="0" i="0" u="none" strike="noStrike" kern="1200" dirty="0" err="1">
                <a:solidFill>
                  <a:schemeClr val="tx1"/>
                </a:solidFill>
                <a:effectLst/>
                <a:latin typeface="Calibri" charset="0"/>
                <a:ea typeface="ＭＳ Ｐゴシック" charset="-128"/>
                <a:cs typeface="+mn-cs"/>
              </a:rPr>
              <a:t>adulte</a:t>
            </a:r>
            <a:r>
              <a:rPr lang="en-CA" sz="1200" b="0" i="0" u="none" strike="noStrike" kern="1200" dirty="0">
                <a:solidFill>
                  <a:schemeClr val="tx1"/>
                </a:solidFill>
                <a:effectLst/>
                <a:latin typeface="Calibri" charset="0"/>
                <a:ea typeface="ＭＳ Ｐゴシック" charset="-128"/>
                <a:cs typeface="+mn-cs"/>
              </a:rPr>
              <a:t>.</a:t>
            </a:r>
            <a:endParaRPr lang="en-US" baseline="0" dirty="0"/>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fr-FR" noProof="0" dirty="0"/>
              <a:t>Chiots golden retriever par </a:t>
            </a:r>
            <a:r>
              <a:rPr lang="fr-FR" baseline="0" noProof="0" dirty="0" err="1"/>
              <a:t>Koosg</a:t>
            </a:r>
            <a:r>
              <a:rPr lang="fr-FR" baseline="0" noProof="0" dirty="0"/>
              <a:t>.</a:t>
            </a:r>
          </a:p>
          <a:p>
            <a:r>
              <a:rPr lang="en-US" dirty="0"/>
              <a:t>https://</a:t>
            </a:r>
            <a:r>
              <a:rPr lang="en-US" dirty="0" err="1"/>
              <a:t>commons.wikimedia.org</a:t>
            </a:r>
            <a:r>
              <a:rPr lang="en-US" dirty="0"/>
              <a:t>/wiki/File:Golden_retriever_puppies_4_wk.jpg</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err="1"/>
              <a:t>Guit-guit</a:t>
            </a:r>
            <a:r>
              <a:rPr lang="en-US" dirty="0"/>
              <a:t> </a:t>
            </a:r>
            <a:r>
              <a:rPr lang="en-US" dirty="0" err="1"/>
              <a:t>céruléen</a:t>
            </a:r>
            <a:r>
              <a:rPr lang="en-US" dirty="0"/>
              <a:t> </a:t>
            </a:r>
            <a:r>
              <a:rPr lang="en-US" baseline="0" dirty="0"/>
              <a:t>par Gregory “</a:t>
            </a:r>
            <a:r>
              <a:rPr lang="en-US" baseline="0" dirty="0" err="1"/>
              <a:t>Slobirdr</a:t>
            </a:r>
            <a:r>
              <a:rPr lang="en-US" baseline="0" dirty="0"/>
              <a:t>” Smith</a:t>
            </a:r>
          </a:p>
          <a:p>
            <a:r>
              <a:rPr lang="en-US" dirty="0"/>
              <a:t>https://</a:t>
            </a:r>
            <a:r>
              <a:rPr lang="en-US" dirty="0" err="1"/>
              <a:t>commons.wikimedia.org</a:t>
            </a:r>
            <a:r>
              <a:rPr lang="en-US" dirty="0"/>
              <a:t>/wiki/</a:t>
            </a:r>
            <a:r>
              <a:rPr lang="en-US" dirty="0" err="1"/>
              <a:t>File:Purple_Honeycreeper</a:t>
            </a:r>
            <a:r>
              <a:rPr lang="en-US" dirty="0"/>
              <a:t>_(</a:t>
            </a:r>
            <a:r>
              <a:rPr lang="en-US" dirty="0" err="1"/>
              <a:t>Cyanerpes_caeruleus</a:t>
            </a:r>
            <a:r>
              <a:rPr lang="en-US" dirty="0"/>
              <a:t>)_(13962727398).jpg</a:t>
            </a:r>
          </a:p>
          <a:p>
            <a:endParaRPr lang="en-US" baseline="0" dirty="0"/>
          </a:p>
          <a:p>
            <a:r>
              <a:rPr lang="en-US" dirty="0"/>
              <a:t>"Rico - Alligator albinos" par Sherrif2966 – Travail </a:t>
            </a:r>
            <a:r>
              <a:rPr lang="en-US" dirty="0" err="1"/>
              <a:t>propre</a:t>
            </a:r>
            <a:r>
              <a:rPr lang="en-US" dirty="0"/>
              <a:t>. </a:t>
            </a:r>
            <a:r>
              <a:rPr lang="en-US" dirty="0" err="1"/>
              <a:t>Autorisé</a:t>
            </a:r>
            <a:r>
              <a:rPr lang="en-US" dirty="0"/>
              <a:t> sous CC BY-SA 4.0 via Wikimedia Commons - https://</a:t>
            </a:r>
            <a:r>
              <a:rPr lang="en-US" dirty="0" err="1"/>
              <a:t>commons.wikimedia.org</a:t>
            </a:r>
            <a:r>
              <a:rPr lang="en-US" dirty="0"/>
              <a:t>/wiki/</a:t>
            </a:r>
            <a:r>
              <a:rPr lang="en-US" dirty="0" err="1"/>
              <a:t>File:Rico</a:t>
            </a:r>
            <a:r>
              <a:rPr lang="en-US" dirty="0"/>
              <a:t>_-_</a:t>
            </a:r>
            <a:r>
              <a:rPr lang="en-US" dirty="0" err="1"/>
              <a:t>Albino_Alligator.jpg</a:t>
            </a:r>
            <a:r>
              <a:rPr lang="en-US" dirty="0"/>
              <a:t>#/media/</a:t>
            </a:r>
            <a:r>
              <a:rPr lang="en-US" dirty="0" err="1"/>
              <a:t>File:Rico</a:t>
            </a:r>
            <a:r>
              <a:rPr lang="en-US" dirty="0"/>
              <a:t>_-_</a:t>
            </a:r>
            <a:r>
              <a:rPr lang="en-US" dirty="0" err="1"/>
              <a:t>Albino_Alligator.jpg</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13</a:t>
            </a:fld>
            <a:endParaRPr lang="en-US"/>
          </a:p>
        </p:txBody>
      </p:sp>
    </p:spTree>
    <p:extLst>
      <p:ext uri="{BB962C8B-B14F-4D97-AF65-F5344CB8AC3E}">
        <p14:creationId xmlns:p14="http://schemas.microsoft.com/office/powerpoint/2010/main" val="425351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r>
              <a:rPr lang="fr-FR" noProof="0" dirty="0"/>
              <a:t>Pattes griffées: "</a:t>
            </a:r>
            <a:r>
              <a:rPr lang="fr-FR" noProof="0" dirty="0" err="1"/>
              <a:t>Circaetus</a:t>
            </a:r>
            <a:r>
              <a:rPr lang="fr-FR" noProof="0" dirty="0"/>
              <a:t> </a:t>
            </a:r>
            <a:r>
              <a:rPr lang="fr-FR" noProof="0" dirty="0" err="1"/>
              <a:t>gallicus</a:t>
            </a:r>
            <a:r>
              <a:rPr lang="fr-FR" noProof="0" dirty="0"/>
              <a:t> </a:t>
            </a:r>
            <a:r>
              <a:rPr lang="fr-FR" noProof="0" dirty="0" err="1"/>
              <a:t>claw</a:t>
            </a:r>
            <a:r>
              <a:rPr lang="fr-FR" noProof="0" dirty="0"/>
              <a:t>" par l’utilisateur initial était </a:t>
            </a:r>
            <a:r>
              <a:rPr lang="fr-FR" noProof="0" dirty="0" err="1"/>
              <a:t>Emlok</a:t>
            </a:r>
            <a:r>
              <a:rPr lang="fr-FR" noProof="0" dirty="0"/>
              <a:t> sur </a:t>
            </a:r>
            <a:r>
              <a:rPr lang="fr-FR" noProof="0" dirty="0" err="1"/>
              <a:t>pl.wikipedia</a:t>
            </a:r>
            <a:r>
              <a:rPr lang="fr-FR" noProof="0" dirty="0"/>
              <a:t> – Originellement de </a:t>
            </a:r>
            <a:r>
              <a:rPr lang="fr-FR" noProof="0" dirty="0" err="1"/>
              <a:t>pl.wikipedia</a:t>
            </a:r>
            <a:r>
              <a:rPr lang="fr-FR" noProof="0" dirty="0"/>
              <a:t>; description de l’image est/était ici.. Autorisé sous CC BY-SA 3.0 via </a:t>
            </a:r>
            <a:r>
              <a:rPr lang="fr-FR" noProof="0" dirty="0" err="1"/>
              <a:t>Wikimedia</a:t>
            </a:r>
            <a:r>
              <a:rPr lang="fr-FR" noProof="0" dirty="0"/>
              <a:t> Commons - https://</a:t>
            </a:r>
            <a:r>
              <a:rPr lang="fr-FR" noProof="0" dirty="0" err="1"/>
              <a:t>commons.wikimedia.org</a:t>
            </a:r>
            <a:r>
              <a:rPr lang="fr-FR" noProof="0" dirty="0"/>
              <a:t>/wiki/</a:t>
            </a:r>
            <a:r>
              <a:rPr lang="fr-FR" noProof="0" dirty="0" err="1"/>
              <a:t>File:Circaetus_gallicus_claw.jpg</a:t>
            </a:r>
            <a:r>
              <a:rPr lang="fr-FR" noProof="0" dirty="0"/>
              <a:t>#/media/</a:t>
            </a:r>
            <a:r>
              <a:rPr lang="fr-FR" noProof="0" dirty="0" err="1"/>
              <a:t>File:Circaetus_gallicus_claw.jpg</a:t>
            </a:r>
            <a:endParaRPr lang="fr-FR" noProof="0" dirty="0"/>
          </a:p>
          <a:p>
            <a:pPr eaLnBrk="1" hangingPunct="1"/>
            <a:endParaRPr lang="fr-FR" noProof="0" dirty="0"/>
          </a:p>
          <a:p>
            <a:pPr eaLnBrk="1" hangingPunct="1"/>
            <a:r>
              <a:rPr lang="fr-FR" noProof="0" dirty="0"/>
              <a:t>Pied palmé et Doryphore de domaine public.</a:t>
            </a:r>
          </a:p>
          <a:p>
            <a:pPr eaLnBrk="1" hangingPunct="1"/>
            <a:endParaRPr lang="fr-FR" noProof="0" dirty="0"/>
          </a:p>
          <a:p>
            <a:pPr eaLnBrk="1" hangingPunct="1"/>
            <a:r>
              <a:rPr lang="fr-FR" noProof="0" dirty="0" err="1"/>
              <a:t>Pincushion</a:t>
            </a:r>
            <a:r>
              <a:rPr lang="fr-FR" noProof="0" dirty="0"/>
              <a:t> cactus: https://</a:t>
            </a:r>
            <a:r>
              <a:rPr lang="fr-FR" noProof="0" dirty="0" err="1"/>
              <a:t>commons.wikimedia.org</a:t>
            </a:r>
            <a:r>
              <a:rPr lang="fr-FR" noProof="0" dirty="0"/>
              <a:t>/wiki/</a:t>
            </a:r>
            <a:r>
              <a:rPr lang="fr-FR" noProof="0" dirty="0" err="1"/>
              <a:t>File:Siler_pincushion_cactus</a:t>
            </a:r>
            <a:r>
              <a:rPr lang="fr-FR" noProof="0" dirty="0"/>
              <a:t>_(</a:t>
            </a:r>
            <a:r>
              <a:rPr lang="fr-FR" noProof="0" dirty="0" err="1"/>
              <a:t>Pediocactus_sileri</a:t>
            </a:r>
            <a:r>
              <a:rPr lang="fr-FR" noProof="0" dirty="0"/>
              <a:t>)_(6307401470).</a:t>
            </a:r>
            <a:r>
              <a:rPr lang="fr-FR" noProof="0" dirty="0" err="1"/>
              <a:t>jpg</a:t>
            </a:r>
            <a:r>
              <a:rPr lang="fr-FR" noProof="0" dirty="0"/>
              <a:t> par USFWS </a:t>
            </a:r>
            <a:r>
              <a:rPr lang="fr-FR" noProof="0" dirty="0" err="1"/>
              <a:t>Mountain</a:t>
            </a:r>
            <a:r>
              <a:rPr lang="fr-FR" noProof="0" dirty="0"/>
              <a:t>-Prairie</a:t>
            </a:r>
          </a:p>
          <a:p>
            <a:pPr eaLnBrk="1" hangingPunct="1"/>
            <a:endParaRPr lang="fr-FR" noProof="0" dirty="0"/>
          </a:p>
          <a:p>
            <a:pPr eaLnBrk="1" hangingPunct="1"/>
            <a:endParaRPr lang="en-US" dirty="0"/>
          </a:p>
        </p:txBody>
      </p:sp>
    </p:spTree>
    <p:extLst>
      <p:ext uri="{BB962C8B-B14F-4D97-AF65-F5344CB8AC3E}">
        <p14:creationId xmlns:p14="http://schemas.microsoft.com/office/powerpoint/2010/main" val="275012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noProof="0" dirty="0">
                <a:solidFill>
                  <a:schemeClr val="tx1"/>
                </a:solidFill>
                <a:effectLst/>
                <a:latin typeface="Calibri" charset="0"/>
                <a:ea typeface="ＭＳ Ｐゴシック" charset="-128"/>
                <a:cs typeface="+mn-cs"/>
              </a:rPr>
              <a:t>Les geckos ont des adaptations vraiment intéressantes. Tout d’abord, la structure de leurs orteils permet à la plupart d’entre eux de grimper aux arbres, aux murs, ou autres structures lisses très facilement. Beaucoup peuvent également régénérer leur queue. Cela leur permet de perdre leur queue s’ils sont attaqués, puisque leur queue va se détacher et se déplacer comme un ver, distrayant ainsi la plupart des prédateurs.</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Gecko par </a:t>
            </a:r>
            <a:r>
              <a:rPr lang="en-US" dirty="0" err="1"/>
              <a:t>FraKctured</a:t>
            </a:r>
            <a:endParaRPr lang="en-US" dirty="0"/>
          </a:p>
          <a:p>
            <a:r>
              <a:rPr lang="en-US" dirty="0"/>
              <a:t>https://</a:t>
            </a:r>
            <a:r>
              <a:rPr lang="en-US" dirty="0" err="1"/>
              <a:t>commons.wikimedia.org</a:t>
            </a:r>
            <a:r>
              <a:rPr lang="en-US" dirty="0"/>
              <a:t>/wiki/</a:t>
            </a:r>
            <a:r>
              <a:rPr lang="en-US" dirty="0" err="1"/>
              <a:t>File:Gecko_regenerating_tail.jpg</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15</a:t>
            </a:fld>
            <a:endParaRPr lang="en-US"/>
          </a:p>
        </p:txBody>
      </p:sp>
    </p:spTree>
    <p:extLst>
      <p:ext uri="{BB962C8B-B14F-4D97-AF65-F5344CB8AC3E}">
        <p14:creationId xmlns:p14="http://schemas.microsoft.com/office/powerpoint/2010/main" val="290884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968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i="0" kern="1200" dirty="0">
                <a:solidFill>
                  <a:schemeClr val="tx1"/>
                </a:solidFill>
                <a:effectLst/>
                <a:latin typeface="Calibri" charset="0"/>
                <a:ea typeface="ＭＳ Ｐゴシック" charset="-128"/>
                <a:cs typeface="+mn-cs"/>
              </a:rPr>
              <a:t>Une femelle girafe marche vers un arbre dont les feuilles sont tout juste hors de portée. Elle lève sa tête et étire son long cou pour atteindre les feuilles. Alors qu’elle mange de plus en plus souvent les feuilles des grands arbres, son cou semble s’être allongé un peu.  Cette girafe est enceinte d’un bébé girafe. Lorsque le bébé aura atteint sa grandeur adulte, aurait-il un plus long cou puisque sa mère allongeait autant le sein?</a:t>
            </a:r>
            <a:endParaRPr lang="en-CA" sz="1200" i="0" kern="1200" dirty="0">
              <a:solidFill>
                <a:schemeClr val="tx1"/>
              </a:solidFill>
              <a:effectLst/>
              <a:latin typeface="Calibri" charset="0"/>
              <a:ea typeface="ＭＳ Ｐゴシック" charset="-128"/>
              <a:cs typeface="+mn-cs"/>
            </a:endParaRPr>
          </a:p>
          <a:p>
            <a:endParaRPr lang="en-US" sz="1200" kern="1200" dirty="0">
              <a:solidFill>
                <a:schemeClr val="tx1"/>
              </a:solidFill>
              <a:effectLst/>
              <a:latin typeface="Calibri" charset="0"/>
              <a:ea typeface="ＭＳ Ｐゴシック" charset="-128"/>
              <a:cs typeface="+mn-cs"/>
            </a:endParaRPr>
          </a:p>
          <a:p>
            <a:r>
              <a:rPr lang="en-US" sz="1200" i="0" kern="1200" dirty="0">
                <a:solidFill>
                  <a:schemeClr val="tx1"/>
                </a:solidFill>
                <a:effectLst/>
                <a:latin typeface="Calibri" charset="0"/>
                <a:ea typeface="ＭＳ Ｐゴシック" charset="-128"/>
                <a:cs typeface="+mn-cs"/>
              </a:rPr>
              <a:t>Laissez les </a:t>
            </a:r>
            <a:r>
              <a:rPr lang="en-US" sz="1200" i="0" kern="1200" dirty="0" err="1">
                <a:solidFill>
                  <a:schemeClr val="tx1"/>
                </a:solidFill>
                <a:effectLst/>
                <a:latin typeface="Calibri" charset="0"/>
                <a:ea typeface="ＭＳ Ｐゴシック" charset="-128"/>
                <a:cs typeface="+mn-cs"/>
              </a:rPr>
              <a:t>élèves</a:t>
            </a:r>
            <a:r>
              <a:rPr lang="en-US" sz="1200" i="0" kern="1200" dirty="0">
                <a:solidFill>
                  <a:schemeClr val="tx1"/>
                </a:solidFill>
                <a:effectLst/>
                <a:latin typeface="Calibri" charset="0"/>
                <a:ea typeface="ＭＳ Ｐゴシック" charset="-128"/>
                <a:cs typeface="+mn-cs"/>
              </a:rPr>
              <a:t> </a:t>
            </a:r>
            <a:r>
              <a:rPr lang="en-US" sz="1200" i="0" kern="1200" dirty="0" err="1">
                <a:solidFill>
                  <a:schemeClr val="tx1"/>
                </a:solidFill>
                <a:effectLst/>
                <a:latin typeface="Calibri" charset="0"/>
                <a:ea typeface="ＭＳ Ｐゴシック" charset="-128"/>
                <a:cs typeface="+mn-cs"/>
              </a:rPr>
              <a:t>trouver</a:t>
            </a:r>
            <a:r>
              <a:rPr lang="en-US" sz="1200" i="0" kern="1200" dirty="0">
                <a:solidFill>
                  <a:schemeClr val="tx1"/>
                </a:solidFill>
                <a:effectLst/>
                <a:latin typeface="Calibri" charset="0"/>
                <a:ea typeface="ＭＳ Ｐゴシック" charset="-128"/>
                <a:cs typeface="+mn-cs"/>
              </a:rPr>
              <a:t> un consensus pour </a:t>
            </a:r>
            <a:r>
              <a:rPr lang="en-US" sz="1200" i="0" kern="1200" dirty="0" err="1">
                <a:solidFill>
                  <a:schemeClr val="tx1"/>
                </a:solidFill>
                <a:effectLst/>
                <a:latin typeface="Calibri" charset="0"/>
                <a:ea typeface="ＭＳ Ｐゴシック" charset="-128"/>
                <a:cs typeface="+mn-cs"/>
              </a:rPr>
              <a:t>cette</a:t>
            </a:r>
            <a:r>
              <a:rPr lang="en-US" sz="1200" i="0" kern="1200" dirty="0">
                <a:solidFill>
                  <a:schemeClr val="tx1"/>
                </a:solidFill>
                <a:effectLst/>
                <a:latin typeface="Calibri" charset="0"/>
                <a:ea typeface="ＭＳ Ｐゴシック" charset="-128"/>
                <a:cs typeface="+mn-cs"/>
              </a:rPr>
              <a:t> section de </a:t>
            </a:r>
            <a:r>
              <a:rPr lang="en-US" sz="1200" i="0" kern="1200" dirty="0" err="1">
                <a:solidFill>
                  <a:schemeClr val="tx1"/>
                </a:solidFill>
                <a:effectLst/>
                <a:latin typeface="Calibri" charset="0"/>
                <a:ea typeface="ＭＳ Ｐゴシック" charset="-128"/>
                <a:cs typeface="+mn-cs"/>
              </a:rPr>
              <a:t>l’activité</a:t>
            </a:r>
            <a:r>
              <a:rPr lang="en-US" sz="1200" i="0" kern="1200" dirty="0">
                <a:solidFill>
                  <a:schemeClr val="tx1"/>
                </a:solidFill>
                <a:effectLst/>
                <a:latin typeface="Calibri" charset="0"/>
                <a:ea typeface="ＭＳ Ｐゴシック" charset="-128"/>
                <a:cs typeface="+mn-cs"/>
              </a:rPr>
              <a:t>.</a:t>
            </a:r>
            <a:endParaRPr lang="en-US" sz="1200" kern="1200" dirty="0">
              <a:solidFill>
                <a:schemeClr val="tx1"/>
              </a:solidFill>
              <a:effectLst/>
              <a:latin typeface="Calibri" charset="0"/>
              <a:ea typeface="ＭＳ Ｐゴシック" charset="-128"/>
              <a:cs typeface="+mn-cs"/>
            </a:endParaRPr>
          </a:p>
          <a:p>
            <a:r>
              <a:rPr lang="en-US" sz="1200" i="1" kern="1200" dirty="0">
                <a:solidFill>
                  <a:schemeClr val="tx1"/>
                </a:solidFill>
                <a:effectLst/>
                <a:latin typeface="Calibri" charset="0"/>
                <a:ea typeface="ＭＳ Ｐゴシック" charset="-128"/>
                <a:cs typeface="+mn-cs"/>
              </a:rPr>
              <a:t> </a:t>
            </a:r>
          </a:p>
          <a:p>
            <a:r>
              <a:rPr lang="en-US" sz="1200" i="1" kern="1200" dirty="0">
                <a:solidFill>
                  <a:schemeClr val="tx1"/>
                </a:solidFill>
                <a:effectLst/>
                <a:latin typeface="Calibri" charset="0"/>
                <a:ea typeface="ＭＳ Ｐゴシック" charset="-128"/>
                <a:cs typeface="+mn-cs"/>
              </a:rPr>
              <a:t>“</a:t>
            </a:r>
            <a:r>
              <a:rPr lang="en-US" sz="1200" i="0" kern="1200" dirty="0">
                <a:solidFill>
                  <a:schemeClr val="tx1"/>
                </a:solidFill>
                <a:effectLst/>
                <a:latin typeface="Calibri" charset="0"/>
                <a:ea typeface="ＭＳ Ｐゴシック" charset="-128"/>
                <a:cs typeface="+mn-cs"/>
              </a:rPr>
              <a:t>Giraffe interaction” par Hein </a:t>
            </a:r>
            <a:r>
              <a:rPr lang="fr-FR" sz="1200" i="0" kern="1200" noProof="0" dirty="0" err="1">
                <a:solidFill>
                  <a:schemeClr val="tx1"/>
                </a:solidFill>
                <a:effectLst/>
                <a:latin typeface="Calibri" charset="0"/>
                <a:ea typeface="ＭＳ Ｐゴシック" charset="-128"/>
                <a:cs typeface="+mn-cs"/>
              </a:rPr>
              <a:t>waschefort</a:t>
            </a:r>
            <a:r>
              <a:rPr lang="en-US" sz="1200" i="0" kern="1200" dirty="0">
                <a:solidFill>
                  <a:schemeClr val="tx1"/>
                </a:solidFill>
                <a:effectLst/>
                <a:latin typeface="Calibri" charset="0"/>
                <a:ea typeface="ＭＳ Ｐゴシック" charset="-128"/>
                <a:cs typeface="+mn-cs"/>
              </a:rPr>
              <a:t> – Travail </a:t>
            </a:r>
            <a:r>
              <a:rPr lang="en-US" sz="1200" i="0" kern="1200" dirty="0" err="1">
                <a:solidFill>
                  <a:schemeClr val="tx1"/>
                </a:solidFill>
                <a:effectLst/>
                <a:latin typeface="Calibri" charset="0"/>
                <a:ea typeface="ＭＳ Ｐゴシック" charset="-128"/>
                <a:cs typeface="+mn-cs"/>
              </a:rPr>
              <a:t>propre</a:t>
            </a:r>
            <a:r>
              <a:rPr lang="en-US" sz="1200" i="0" kern="1200" dirty="0">
                <a:solidFill>
                  <a:schemeClr val="tx1"/>
                </a:solidFill>
                <a:effectLst/>
                <a:latin typeface="Calibri" charset="0"/>
                <a:ea typeface="ＭＳ Ｐゴシック" charset="-128"/>
                <a:cs typeface="+mn-cs"/>
              </a:rPr>
              <a:t>. </a:t>
            </a:r>
            <a:r>
              <a:rPr lang="en-US" sz="1200" i="0" kern="1200" dirty="0" err="1">
                <a:solidFill>
                  <a:schemeClr val="tx1"/>
                </a:solidFill>
                <a:effectLst/>
                <a:latin typeface="Calibri" charset="0"/>
                <a:ea typeface="ＭＳ Ｐゴシック" charset="-128"/>
                <a:cs typeface="+mn-cs"/>
              </a:rPr>
              <a:t>Autorisé</a:t>
            </a:r>
            <a:r>
              <a:rPr lang="en-US" sz="1200" i="0" kern="1200" dirty="0">
                <a:solidFill>
                  <a:schemeClr val="tx1"/>
                </a:solidFill>
                <a:effectLst/>
                <a:latin typeface="Calibri" charset="0"/>
                <a:ea typeface="ＭＳ Ｐゴシック" charset="-128"/>
                <a:cs typeface="+mn-cs"/>
              </a:rPr>
              <a:t> sous CC BY-SA 3.0 via Wikimedia commons - </a:t>
            </a:r>
            <a:r>
              <a:rPr lang="en-US" sz="1200" kern="1200" dirty="0">
                <a:solidFill>
                  <a:schemeClr val="tx1"/>
                </a:solidFill>
                <a:effectLst/>
                <a:latin typeface="Calibri" charset="0"/>
                <a:ea typeface="ＭＳ Ｐゴシック" charset="-128"/>
                <a:cs typeface="+mn-cs"/>
              </a:rPr>
              <a:t>https://</a:t>
            </a:r>
            <a:r>
              <a:rPr lang="en-US" sz="1200" kern="1200" dirty="0" err="1">
                <a:solidFill>
                  <a:schemeClr val="tx1"/>
                </a:solidFill>
                <a:effectLst/>
                <a:latin typeface="Calibri" charset="0"/>
                <a:ea typeface="ＭＳ Ｐゴシック" charset="-128"/>
                <a:cs typeface="+mn-cs"/>
              </a:rPr>
              <a:t>commons.wikimedia.org</a:t>
            </a:r>
            <a:r>
              <a:rPr lang="en-US" sz="1200" kern="1200" dirty="0">
                <a:solidFill>
                  <a:schemeClr val="tx1"/>
                </a:solidFill>
                <a:effectLst/>
                <a:latin typeface="Calibri" charset="0"/>
                <a:ea typeface="ＭＳ Ｐゴシック" charset="-128"/>
                <a:cs typeface="+mn-cs"/>
              </a:rPr>
              <a:t>/wiki/</a:t>
            </a:r>
            <a:r>
              <a:rPr lang="en-US" sz="1200" kern="1200" dirty="0" err="1">
                <a:solidFill>
                  <a:schemeClr val="tx1"/>
                </a:solidFill>
                <a:effectLst/>
                <a:latin typeface="Calibri" charset="0"/>
                <a:ea typeface="ＭＳ Ｐゴシック" charset="-128"/>
                <a:cs typeface="+mn-cs"/>
              </a:rPr>
              <a:t>File:Giraffe_interaction.jpg</a:t>
            </a:r>
            <a:r>
              <a:rPr lang="en-US" sz="1200" kern="1200" dirty="0">
                <a:solidFill>
                  <a:schemeClr val="tx1"/>
                </a:solidFill>
                <a:effectLst/>
                <a:latin typeface="Calibri" charset="0"/>
                <a:ea typeface="ＭＳ Ｐゴシック" charset="-128"/>
                <a:cs typeface="+mn-cs"/>
              </a:rPr>
              <a:t>#/media/</a:t>
            </a:r>
            <a:r>
              <a:rPr lang="en-US" sz="1200" kern="1200" dirty="0" err="1">
                <a:solidFill>
                  <a:schemeClr val="tx1"/>
                </a:solidFill>
                <a:effectLst/>
                <a:latin typeface="Calibri" charset="0"/>
                <a:ea typeface="ＭＳ Ｐゴシック" charset="-128"/>
                <a:cs typeface="+mn-cs"/>
              </a:rPr>
              <a:t>File:Giraffe_interaction.jpg</a:t>
            </a:r>
            <a:r>
              <a:rPr lang="en-US" sz="1200" kern="1200" dirty="0">
                <a:solidFill>
                  <a:schemeClr val="tx1"/>
                </a:solidFill>
                <a:effectLst/>
                <a:latin typeface="Calibri" charset="0"/>
                <a:ea typeface="ＭＳ Ｐゴシック" charset="-128"/>
                <a:cs typeface="+mn-cs"/>
              </a:rPr>
              <a:t> </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2</a:t>
            </a:fld>
            <a:endParaRPr lang="en-US"/>
          </a:p>
        </p:txBody>
      </p:sp>
    </p:spTree>
    <p:extLst>
      <p:ext uri="{BB962C8B-B14F-4D97-AF65-F5344CB8AC3E}">
        <p14:creationId xmlns:p14="http://schemas.microsoft.com/office/powerpoint/2010/main" val="298829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Laissez encore une fois les élèves trouver une réponse par eux même, peu importe si elle est correcte ou non.</a:t>
            </a:r>
          </a:p>
          <a:p>
            <a:endParaRPr lang="fr-FR" baseline="0" noProof="0" dirty="0"/>
          </a:p>
          <a:p>
            <a:r>
              <a:rPr lang="fr-FR" baseline="0" noProof="0" dirty="0"/>
              <a:t>Alimentation de la girafe par Muhammad Mahdi Karim (www.micro2macro.net) https://</a:t>
            </a:r>
            <a:r>
              <a:rPr lang="fr-FR" baseline="0" noProof="0" dirty="0" err="1"/>
              <a:t>commons.wikimedia.org</a:t>
            </a:r>
            <a:r>
              <a:rPr lang="fr-FR" baseline="0" noProof="0" dirty="0"/>
              <a:t>/wiki/File:Giraffe_</a:t>
            </a:r>
            <a:r>
              <a:rPr lang="fr-FR" baseline="0" noProof="0" dirty="0" err="1"/>
              <a:t>feeding</a:t>
            </a:r>
            <a:r>
              <a:rPr lang="fr-FR" baseline="0" noProof="0" dirty="0"/>
              <a:t>,_</a:t>
            </a:r>
            <a:r>
              <a:rPr lang="fr-FR" baseline="0" noProof="0" dirty="0" err="1"/>
              <a:t>Tanzania_crop.jpg</a:t>
            </a:r>
            <a:endParaRPr lang="fr-FR" baseline="0" noProof="0" dirty="0"/>
          </a:p>
          <a:p>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3</a:t>
            </a:fld>
            <a:endParaRPr lang="en-US"/>
          </a:p>
        </p:txBody>
      </p:sp>
    </p:spTree>
    <p:extLst>
      <p:ext uri="{BB962C8B-B14F-4D97-AF65-F5344CB8AC3E}">
        <p14:creationId xmlns:p14="http://schemas.microsoft.com/office/powerpoint/2010/main" val="126482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Calibri" charset="0"/>
                <a:ea typeface="ＭＳ Ｐゴシック" charset="-128"/>
                <a:cs typeface="+mn-cs"/>
              </a:rPr>
              <a:t>Laissez les </a:t>
            </a:r>
            <a:r>
              <a:rPr lang="en-US" sz="1200" i="0" kern="1200" dirty="0" err="1">
                <a:solidFill>
                  <a:schemeClr val="tx1"/>
                </a:solidFill>
                <a:effectLst/>
                <a:latin typeface="Calibri" charset="0"/>
                <a:ea typeface="ＭＳ Ｐゴシック" charset="-128"/>
                <a:cs typeface="+mn-cs"/>
              </a:rPr>
              <a:t>élèves</a:t>
            </a:r>
            <a:r>
              <a:rPr lang="en-US" sz="1200" i="0" kern="1200" dirty="0">
                <a:solidFill>
                  <a:schemeClr val="tx1"/>
                </a:solidFill>
                <a:effectLst/>
                <a:latin typeface="Calibri" charset="0"/>
                <a:ea typeface="ＭＳ Ｐゴシック" charset="-128"/>
                <a:cs typeface="+mn-cs"/>
              </a:rPr>
              <a:t> </a:t>
            </a:r>
            <a:r>
              <a:rPr lang="en-US" sz="1200" i="0" kern="1200" dirty="0" err="1">
                <a:solidFill>
                  <a:schemeClr val="tx1"/>
                </a:solidFill>
                <a:effectLst/>
                <a:latin typeface="Calibri" charset="0"/>
                <a:ea typeface="ＭＳ Ｐゴシック" charset="-128"/>
                <a:cs typeface="+mn-cs"/>
              </a:rPr>
              <a:t>trouver</a:t>
            </a:r>
            <a:r>
              <a:rPr lang="en-US" sz="1200" i="0" kern="1200" dirty="0">
                <a:solidFill>
                  <a:schemeClr val="tx1"/>
                </a:solidFill>
                <a:effectLst/>
                <a:latin typeface="Calibri" charset="0"/>
                <a:ea typeface="ＭＳ Ｐゴシック" charset="-128"/>
                <a:cs typeface="+mn-cs"/>
              </a:rPr>
              <a:t> </a:t>
            </a:r>
            <a:r>
              <a:rPr lang="en-US" sz="1200" i="0" kern="1200" dirty="0" err="1">
                <a:solidFill>
                  <a:schemeClr val="tx1"/>
                </a:solidFill>
                <a:effectLst/>
                <a:latin typeface="Calibri" charset="0"/>
                <a:ea typeface="ＭＳ Ｐゴシック" charset="-128"/>
                <a:cs typeface="+mn-cs"/>
              </a:rPr>
              <a:t>leur</a:t>
            </a:r>
            <a:r>
              <a:rPr lang="en-US" sz="1200" i="0" kern="1200" dirty="0">
                <a:solidFill>
                  <a:schemeClr val="tx1"/>
                </a:solidFill>
                <a:effectLst/>
                <a:latin typeface="Calibri" charset="0"/>
                <a:ea typeface="ＭＳ Ｐゴシック" charset="-128"/>
                <a:cs typeface="+mn-cs"/>
              </a:rPr>
              <a:t> propre consensus pour </a:t>
            </a:r>
            <a:r>
              <a:rPr lang="en-US" sz="1200" i="0" kern="1200" dirty="0" err="1">
                <a:solidFill>
                  <a:schemeClr val="tx1"/>
                </a:solidFill>
                <a:effectLst/>
                <a:latin typeface="Calibri" charset="0"/>
                <a:ea typeface="ＭＳ Ｐゴシック" charset="-128"/>
                <a:cs typeface="+mn-cs"/>
              </a:rPr>
              <a:t>cette</a:t>
            </a:r>
            <a:r>
              <a:rPr lang="en-US" sz="1200" i="0" kern="1200" dirty="0">
                <a:solidFill>
                  <a:schemeClr val="tx1"/>
                </a:solidFill>
                <a:effectLst/>
                <a:latin typeface="Calibri" charset="0"/>
                <a:ea typeface="ＭＳ Ｐゴシック" charset="-128"/>
                <a:cs typeface="+mn-cs"/>
              </a:rPr>
              <a:t> discussion.</a:t>
            </a:r>
            <a:endParaRPr lang="en-US" sz="1200" kern="1200" dirty="0">
              <a:solidFill>
                <a:schemeClr val="tx1"/>
              </a:solidFill>
              <a:effectLst/>
              <a:latin typeface="Calibri" charset="0"/>
              <a:ea typeface="ＭＳ Ｐゴシック" charset="-128"/>
              <a:cs typeface="+mn-cs"/>
            </a:endParaRPr>
          </a:p>
          <a:p>
            <a:r>
              <a:rPr lang="en-US" dirty="0"/>
              <a:t> </a:t>
            </a:r>
          </a:p>
          <a:p>
            <a:r>
              <a:rPr lang="en-US" dirty="0" err="1"/>
              <a:t>Bébé</a:t>
            </a:r>
            <a:r>
              <a:rPr lang="en-US" dirty="0"/>
              <a:t> </a:t>
            </a:r>
            <a:r>
              <a:rPr lang="en-US" dirty="0" err="1"/>
              <a:t>girafe</a:t>
            </a:r>
            <a:r>
              <a:rPr lang="en-US" dirty="0"/>
              <a:t> par </a:t>
            </a:r>
            <a:r>
              <a:rPr lang="en-US" dirty="0" err="1"/>
              <a:t>Ltshears</a:t>
            </a:r>
            <a:r>
              <a:rPr lang="en-US" dirty="0"/>
              <a:t>; https://</a:t>
            </a:r>
            <a:r>
              <a:rPr lang="en-US" dirty="0" err="1"/>
              <a:t>commons.wikimedia.org</a:t>
            </a:r>
            <a:r>
              <a:rPr lang="en-US" dirty="0"/>
              <a:t>/wiki/File:BabyMasaiGiraffe1.jpg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4</a:t>
            </a:fld>
            <a:endParaRPr lang="en-US"/>
          </a:p>
        </p:txBody>
      </p:sp>
    </p:spTree>
    <p:extLst>
      <p:ext uri="{BB962C8B-B14F-4D97-AF65-F5344CB8AC3E}">
        <p14:creationId xmlns:p14="http://schemas.microsoft.com/office/powerpoint/2010/main" val="167972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Calibri" charset="0"/>
              <a:ea typeface="ＭＳ Ｐゴシック" charset="-128"/>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Calibri" charset="0"/>
                <a:ea typeface="ＭＳ Ｐゴシック" charset="-128"/>
                <a:cs typeface="+mn-cs"/>
              </a:rPr>
              <a:t>"Flickr - </a:t>
            </a:r>
            <a:r>
              <a:rPr lang="en-US" sz="1200" kern="1200" dirty="0" err="1">
                <a:solidFill>
                  <a:schemeClr val="tx1"/>
                </a:solidFill>
                <a:effectLst/>
                <a:latin typeface="Calibri" charset="0"/>
                <a:ea typeface="ＭＳ Ｐゴシック" charset="-128"/>
                <a:cs typeface="+mn-cs"/>
              </a:rPr>
              <a:t>Rainbirder</a:t>
            </a:r>
            <a:r>
              <a:rPr lang="en-US" sz="1200" kern="1200" dirty="0">
                <a:solidFill>
                  <a:schemeClr val="tx1"/>
                </a:solidFill>
                <a:effectLst/>
                <a:latin typeface="Calibri" charset="0"/>
                <a:ea typeface="ＭＳ Ｐゴシック" charset="-128"/>
                <a:cs typeface="+mn-cs"/>
              </a:rPr>
              <a:t> - High-rise living" par Steve </a:t>
            </a:r>
            <a:r>
              <a:rPr lang="en-US" sz="1200" kern="1200" dirty="0" err="1">
                <a:solidFill>
                  <a:schemeClr val="tx1"/>
                </a:solidFill>
                <a:effectLst/>
                <a:latin typeface="Calibri" charset="0"/>
                <a:ea typeface="ＭＳ Ｐゴシック" charset="-128"/>
                <a:cs typeface="+mn-cs"/>
              </a:rPr>
              <a:t>Garvie</a:t>
            </a:r>
            <a:r>
              <a:rPr lang="en-US" sz="1200" kern="1200" dirty="0">
                <a:solidFill>
                  <a:schemeClr val="tx1"/>
                </a:solidFill>
                <a:effectLst/>
                <a:latin typeface="Calibri" charset="0"/>
                <a:ea typeface="ＭＳ Ｐゴシック" charset="-128"/>
                <a:cs typeface="+mn-cs"/>
              </a:rPr>
              <a:t> de Dunfermline, Fife, Scotland – Vie de grandeur. </a:t>
            </a:r>
            <a:r>
              <a:rPr lang="en-US" sz="1200" kern="1200" dirty="0" err="1">
                <a:solidFill>
                  <a:schemeClr val="tx1"/>
                </a:solidFill>
                <a:effectLst/>
                <a:latin typeface="Calibri" charset="0"/>
                <a:ea typeface="ＭＳ Ｐゴシック" charset="-128"/>
                <a:cs typeface="+mn-cs"/>
              </a:rPr>
              <a:t>Autorisé</a:t>
            </a:r>
            <a:r>
              <a:rPr lang="en-US" sz="1200" kern="1200" dirty="0">
                <a:solidFill>
                  <a:schemeClr val="tx1"/>
                </a:solidFill>
                <a:effectLst/>
                <a:latin typeface="Calibri" charset="0"/>
                <a:ea typeface="ＭＳ Ｐゴシック" charset="-128"/>
                <a:cs typeface="+mn-cs"/>
              </a:rPr>
              <a:t> sous CC BY-SA 2.0 via Wikimedia Commons - https://</a:t>
            </a:r>
            <a:r>
              <a:rPr lang="en-US" sz="1200" kern="1200" dirty="0" err="1">
                <a:solidFill>
                  <a:schemeClr val="tx1"/>
                </a:solidFill>
                <a:effectLst/>
                <a:latin typeface="Calibri" charset="0"/>
                <a:ea typeface="ＭＳ Ｐゴシック" charset="-128"/>
                <a:cs typeface="+mn-cs"/>
              </a:rPr>
              <a:t>commons.wikimedia.org</a:t>
            </a:r>
            <a:r>
              <a:rPr lang="en-US" sz="1200" kern="1200" dirty="0">
                <a:solidFill>
                  <a:schemeClr val="tx1"/>
                </a:solidFill>
                <a:effectLst/>
                <a:latin typeface="Calibri" charset="0"/>
                <a:ea typeface="ＭＳ Ｐゴシック" charset="-128"/>
                <a:cs typeface="+mn-cs"/>
              </a:rPr>
              <a:t>/wiki/</a:t>
            </a:r>
            <a:r>
              <a:rPr lang="en-US" sz="1200" kern="1200" dirty="0" err="1">
                <a:solidFill>
                  <a:schemeClr val="tx1"/>
                </a:solidFill>
                <a:effectLst/>
                <a:latin typeface="Calibri" charset="0"/>
                <a:ea typeface="ＭＳ Ｐゴシック" charset="-128"/>
                <a:cs typeface="+mn-cs"/>
              </a:rPr>
              <a:t>File:Flickr</a:t>
            </a:r>
            <a:r>
              <a:rPr lang="en-US" sz="1200" kern="1200" dirty="0">
                <a:solidFill>
                  <a:schemeClr val="tx1"/>
                </a:solidFill>
                <a:effectLst/>
                <a:latin typeface="Calibri" charset="0"/>
                <a:ea typeface="ＭＳ Ｐゴシック" charset="-128"/>
                <a:cs typeface="+mn-cs"/>
              </a:rPr>
              <a:t>_-_</a:t>
            </a:r>
            <a:r>
              <a:rPr lang="en-US" sz="1200" kern="1200" dirty="0" err="1">
                <a:solidFill>
                  <a:schemeClr val="tx1"/>
                </a:solidFill>
                <a:effectLst/>
                <a:latin typeface="Calibri" charset="0"/>
                <a:ea typeface="ＭＳ Ｐゴシック" charset="-128"/>
                <a:cs typeface="+mn-cs"/>
              </a:rPr>
              <a:t>Rainbirder</a:t>
            </a:r>
            <a:r>
              <a:rPr lang="en-US" sz="1200" kern="1200" dirty="0">
                <a:solidFill>
                  <a:schemeClr val="tx1"/>
                </a:solidFill>
                <a:effectLst/>
                <a:latin typeface="Calibri" charset="0"/>
                <a:ea typeface="ＭＳ Ｐゴシック" charset="-128"/>
                <a:cs typeface="+mn-cs"/>
              </a:rPr>
              <a:t>_-_High-</a:t>
            </a:r>
            <a:r>
              <a:rPr lang="en-US" sz="1200" kern="1200" dirty="0" err="1">
                <a:solidFill>
                  <a:schemeClr val="tx1"/>
                </a:solidFill>
                <a:effectLst/>
                <a:latin typeface="Calibri" charset="0"/>
                <a:ea typeface="ＭＳ Ｐゴシック" charset="-128"/>
                <a:cs typeface="+mn-cs"/>
              </a:rPr>
              <a:t>rise_living.jpg</a:t>
            </a:r>
            <a:r>
              <a:rPr lang="en-US" sz="1200" kern="1200" dirty="0">
                <a:solidFill>
                  <a:schemeClr val="tx1"/>
                </a:solidFill>
                <a:effectLst/>
                <a:latin typeface="Calibri" charset="0"/>
                <a:ea typeface="ＭＳ Ｐゴシック" charset="-128"/>
                <a:cs typeface="+mn-cs"/>
              </a:rPr>
              <a:t>#/media/</a:t>
            </a:r>
            <a:r>
              <a:rPr lang="en-US" sz="1200" kern="1200" dirty="0" err="1">
                <a:solidFill>
                  <a:schemeClr val="tx1"/>
                </a:solidFill>
                <a:effectLst/>
                <a:latin typeface="Calibri" charset="0"/>
                <a:ea typeface="ＭＳ Ｐゴシック" charset="-128"/>
                <a:cs typeface="+mn-cs"/>
              </a:rPr>
              <a:t>File:Flickr</a:t>
            </a:r>
            <a:r>
              <a:rPr lang="en-US" sz="1200" kern="1200" dirty="0">
                <a:solidFill>
                  <a:schemeClr val="tx1"/>
                </a:solidFill>
                <a:effectLst/>
                <a:latin typeface="Calibri" charset="0"/>
                <a:ea typeface="ＭＳ Ｐゴシック" charset="-128"/>
                <a:cs typeface="+mn-cs"/>
              </a:rPr>
              <a:t>_-_</a:t>
            </a:r>
            <a:r>
              <a:rPr lang="en-US" sz="1200" kern="1200" dirty="0" err="1">
                <a:solidFill>
                  <a:schemeClr val="tx1"/>
                </a:solidFill>
                <a:effectLst/>
                <a:latin typeface="Calibri" charset="0"/>
                <a:ea typeface="ＭＳ Ｐゴシック" charset="-128"/>
                <a:cs typeface="+mn-cs"/>
              </a:rPr>
              <a:t>Rainbirder</a:t>
            </a:r>
            <a:r>
              <a:rPr lang="en-US" sz="1200" kern="1200" dirty="0">
                <a:solidFill>
                  <a:schemeClr val="tx1"/>
                </a:solidFill>
                <a:effectLst/>
                <a:latin typeface="Calibri" charset="0"/>
                <a:ea typeface="ＭＳ Ｐゴシック" charset="-128"/>
                <a:cs typeface="+mn-cs"/>
              </a:rPr>
              <a:t>_-_High-</a:t>
            </a:r>
            <a:r>
              <a:rPr lang="en-US" sz="1200" kern="1200" dirty="0" err="1">
                <a:solidFill>
                  <a:schemeClr val="tx1"/>
                </a:solidFill>
                <a:effectLst/>
                <a:latin typeface="Calibri" charset="0"/>
                <a:ea typeface="ＭＳ Ｐゴシック" charset="-128"/>
                <a:cs typeface="+mn-cs"/>
              </a:rPr>
              <a:t>rise_living.jpg</a:t>
            </a:r>
            <a:endParaRPr lang="en-US" sz="1200" kern="1200" dirty="0">
              <a:solidFill>
                <a:schemeClr val="tx1"/>
              </a:solidFill>
              <a:effectLst/>
              <a:latin typeface="Calibri" charset="0"/>
              <a:ea typeface="ＭＳ Ｐゴシック" charset="-128"/>
              <a:cs typeface="+mn-cs"/>
            </a:endParaRPr>
          </a:p>
          <a:p>
            <a:pPr eaLnBrk="1" hangingPunct="1"/>
            <a:endParaRPr lang="en-US" dirty="0"/>
          </a:p>
        </p:txBody>
      </p:sp>
    </p:spTree>
    <p:extLst>
      <p:ext uri="{BB962C8B-B14F-4D97-AF65-F5344CB8AC3E}">
        <p14:creationId xmlns:p14="http://schemas.microsoft.com/office/powerpoint/2010/main" val="189305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noProof="0" dirty="0"/>
              <a:t>Les types d’alimentation, </a:t>
            </a:r>
            <a:r>
              <a:rPr lang="fr-FR" sz="1200" b="0" i="0" u="none" strike="noStrike" kern="1200" noProof="0" dirty="0">
                <a:solidFill>
                  <a:schemeClr val="tx1"/>
                </a:solidFill>
                <a:effectLst/>
                <a:latin typeface="Calibri" charset="0"/>
                <a:ea typeface="ＭＳ Ｐゴシック" charset="-128"/>
                <a:cs typeface="+mn-cs"/>
              </a:rPr>
              <a:t>de gauche à droite, en commençant en haut sont 1) </a:t>
            </a:r>
            <a:r>
              <a:rPr lang="fr-FR" sz="1200" b="0" i="0" u="none" strike="noStrike" kern="1200" noProof="0" dirty="0" err="1">
                <a:solidFill>
                  <a:schemeClr val="tx1"/>
                </a:solidFill>
                <a:effectLst/>
                <a:latin typeface="Calibri" charset="0"/>
                <a:ea typeface="ＭＳ Ｐゴシック" charset="-128"/>
                <a:cs typeface="+mn-cs"/>
              </a:rPr>
              <a:t>Nectarivore</a:t>
            </a:r>
            <a:r>
              <a:rPr lang="fr-FR" sz="1200" b="0" i="0" u="none" strike="noStrike" kern="1200" noProof="0" dirty="0">
                <a:solidFill>
                  <a:schemeClr val="tx1"/>
                </a:solidFill>
                <a:effectLst/>
                <a:latin typeface="Calibri" charset="0"/>
                <a:ea typeface="ＭＳ Ｐゴシック" charset="-128"/>
                <a:cs typeface="+mn-cs"/>
              </a:rPr>
              <a:t>; 2) Insectivore; 3) Granivore; 4) Spécialiste mangeur de graines; 5) Pêcheur; 6) Filet (pélican); 7) Filtreur (flamants roses); 8) sondage de surface; 9) sondage; 10) écrémage de surface; 11) rapace (mangeur de viande)</a:t>
            </a:r>
            <a:endParaRPr lang="fr-FR" baseline="0" noProof="0" dirty="0"/>
          </a:p>
          <a:p>
            <a:endParaRPr lang="fr-FR" baseline="0" noProof="0" dirty="0"/>
          </a:p>
          <a:p>
            <a:r>
              <a:rPr lang="fr-FR" baseline="0" noProof="0" dirty="0"/>
              <a:t>Encore une fois, n’intervenez pas dans la discussion des élèves. Assurez-vous simplement de les aider à poursuivre, ne les corrigez pas s’ils se trompent à cette étape-ci. </a:t>
            </a:r>
          </a:p>
          <a:p>
            <a:endParaRPr lang="fr-FR" baseline="0" noProof="0" dirty="0"/>
          </a:p>
          <a:p>
            <a:pPr marL="0" marR="0" indent="0" algn="l" defTabSz="457200" rtl="0" eaLnBrk="0" fontAlgn="base" latinLnBrk="0" hangingPunct="0">
              <a:lnSpc>
                <a:spcPct val="100000"/>
              </a:lnSpc>
              <a:spcBef>
                <a:spcPct val="30000"/>
              </a:spcBef>
              <a:spcAft>
                <a:spcPct val="0"/>
              </a:spcAft>
              <a:buClrTx/>
              <a:buSzTx/>
              <a:buFontTx/>
              <a:buNone/>
              <a:tabLst/>
              <a:defRPr/>
            </a:pPr>
            <a:r>
              <a:rPr lang="fr-FR" noProof="0" dirty="0"/>
              <a:t>Diagramme de becs d’oiseaux modifié par </a:t>
            </a:r>
            <a:r>
              <a:rPr lang="fr-FR" noProof="0" dirty="0" err="1"/>
              <a:t>Shyamal</a:t>
            </a:r>
            <a:r>
              <a:rPr lang="fr-FR" noProof="0" dirty="0"/>
              <a:t> (original) et Jeff Dahl.</a:t>
            </a:r>
          </a:p>
          <a:p>
            <a:r>
              <a:rPr lang="fr-FR" noProof="0" dirty="0"/>
              <a:t> https://</a:t>
            </a:r>
            <a:r>
              <a:rPr lang="fr-FR" noProof="0" dirty="0" err="1"/>
              <a:t>commons.wikimedia.org</a:t>
            </a:r>
            <a:r>
              <a:rPr lang="fr-FR" noProof="0" dirty="0"/>
              <a:t>/wiki</a:t>
            </a:r>
            <a:r>
              <a:rPr lang="en-US" dirty="0"/>
              <a:t>/</a:t>
            </a:r>
            <a:r>
              <a:rPr lang="en-US" dirty="0" err="1"/>
              <a:t>File:BirdBeaks_named.svg</a:t>
            </a:r>
            <a:endParaRPr lang="en-US"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6</a:t>
            </a:fld>
            <a:endParaRPr lang="en-US"/>
          </a:p>
        </p:txBody>
      </p:sp>
    </p:spTree>
    <p:extLst>
      <p:ext uri="{BB962C8B-B14F-4D97-AF65-F5344CB8AC3E}">
        <p14:creationId xmlns:p14="http://schemas.microsoft.com/office/powerpoint/2010/main" val="253113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commons.wikimedia.org</a:t>
            </a:r>
            <a:r>
              <a:rPr lang="en-US" dirty="0"/>
              <a:t>/wiki/File:Computer-aj_aj_ashton_01.svg </a:t>
            </a:r>
          </a:p>
        </p:txBody>
      </p:sp>
      <p:sp>
        <p:nvSpPr>
          <p:cNvPr id="4" name="Slide Number Placeholder 3"/>
          <p:cNvSpPr>
            <a:spLocks noGrp="1"/>
          </p:cNvSpPr>
          <p:nvPr>
            <p:ph type="sldNum" sz="quarter" idx="10"/>
          </p:nvPr>
        </p:nvSpPr>
        <p:spPr/>
        <p:txBody>
          <a:bodyPr/>
          <a:lstStyle/>
          <a:p>
            <a:fld id="{A8FA92D2-0FE3-4972-BE2B-AD73E9E5DEFD}" type="slidenum">
              <a:rPr lang="en-US" smtClean="0"/>
              <a:pPr/>
              <a:t>7</a:t>
            </a:fld>
            <a:endParaRPr lang="en-US"/>
          </a:p>
        </p:txBody>
      </p:sp>
    </p:spTree>
    <p:extLst>
      <p:ext uri="{BB962C8B-B14F-4D97-AF65-F5344CB8AC3E}">
        <p14:creationId xmlns:p14="http://schemas.microsoft.com/office/powerpoint/2010/main" val="91203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noProof="0" dirty="0"/>
              <a:t>Voici des exemples d’écorce pâle et foncée (en raison de la suie) qui sont semblables à l’environnement de la phalène du bouleau avant et durant la Révolution industrielle. </a:t>
            </a:r>
            <a:endParaRPr lang="fr-FR" noProof="0" dirty="0"/>
          </a:p>
        </p:txBody>
      </p:sp>
      <p:sp>
        <p:nvSpPr>
          <p:cNvPr id="4" name="Slide Number Placeholder 3"/>
          <p:cNvSpPr>
            <a:spLocks noGrp="1"/>
          </p:cNvSpPr>
          <p:nvPr>
            <p:ph type="sldNum" sz="quarter" idx="10"/>
          </p:nvPr>
        </p:nvSpPr>
        <p:spPr/>
        <p:txBody>
          <a:bodyPr/>
          <a:lstStyle/>
          <a:p>
            <a:fld id="{A8FA92D2-0FE3-4972-BE2B-AD73E9E5DEFD}" type="slidenum">
              <a:rPr lang="en-US" smtClean="0"/>
              <a:pPr/>
              <a:t>8</a:t>
            </a:fld>
            <a:endParaRPr lang="en-US"/>
          </a:p>
        </p:txBody>
      </p:sp>
    </p:spTree>
    <p:extLst>
      <p:ext uri="{BB962C8B-B14F-4D97-AF65-F5344CB8AC3E}">
        <p14:creationId xmlns:p14="http://schemas.microsoft.com/office/powerpoint/2010/main" val="399496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Laissez les élèves trouver une réponse aux questions, ils devraient intégrer des concepts de la sélection naturelle à ce stade plutôt que des concepts </a:t>
            </a:r>
            <a:r>
              <a:rPr lang="fr-FR" noProof="0" dirty="0" err="1"/>
              <a:t>lamarckistes</a:t>
            </a:r>
            <a:r>
              <a:rPr lang="fr-FR" noProof="0" dirty="0"/>
              <a:t>. </a:t>
            </a:r>
          </a:p>
          <a:p>
            <a:endParaRPr lang="fr-FR" noProof="0" dirty="0"/>
          </a:p>
          <a:p>
            <a:pPr marL="0" marR="0" indent="0" algn="l" defTabSz="457200" rtl="0" eaLnBrk="0" fontAlgn="base" latinLnBrk="0" hangingPunct="0">
              <a:lnSpc>
                <a:spcPct val="100000"/>
              </a:lnSpc>
              <a:spcBef>
                <a:spcPct val="30000"/>
              </a:spcBef>
              <a:spcAft>
                <a:spcPct val="0"/>
              </a:spcAft>
              <a:buClrTx/>
              <a:buSzTx/>
              <a:buFontTx/>
              <a:buNone/>
              <a:tabLst/>
              <a:defRPr/>
            </a:pPr>
            <a:r>
              <a:rPr lang="fr-FR" noProof="0" dirty="0" err="1"/>
              <a:t>Biston</a:t>
            </a:r>
            <a:r>
              <a:rPr lang="fr-FR" noProof="0" dirty="0"/>
              <a:t> </a:t>
            </a:r>
            <a:r>
              <a:rPr lang="fr-FR" noProof="0" dirty="0" err="1"/>
              <a:t>betularia</a:t>
            </a:r>
            <a:r>
              <a:rPr lang="fr-FR" noProof="0" dirty="0"/>
              <a:t> </a:t>
            </a:r>
            <a:r>
              <a:rPr lang="en-US" noProof="0" dirty="0"/>
              <a:t>par</a:t>
            </a:r>
            <a:r>
              <a:rPr lang="en-US" dirty="0"/>
              <a:t> Gilles San Martin</a:t>
            </a:r>
          </a:p>
          <a:p>
            <a:r>
              <a:rPr lang="en-US" dirty="0"/>
              <a:t>https://</a:t>
            </a:r>
            <a:r>
              <a:rPr lang="en-US" dirty="0" err="1"/>
              <a:t>commons.wikimedia.org</a:t>
            </a:r>
            <a:r>
              <a:rPr lang="en-US" dirty="0"/>
              <a:t>/wiki/File:Biston_betularia_20110529_102239_8073M.JPG</a:t>
            </a:r>
          </a:p>
        </p:txBody>
      </p:sp>
      <p:sp>
        <p:nvSpPr>
          <p:cNvPr id="4" name="Slide Number Placeholder 3"/>
          <p:cNvSpPr>
            <a:spLocks noGrp="1"/>
          </p:cNvSpPr>
          <p:nvPr>
            <p:ph type="sldNum" sz="quarter" idx="10"/>
          </p:nvPr>
        </p:nvSpPr>
        <p:spPr/>
        <p:txBody>
          <a:bodyPr/>
          <a:lstStyle/>
          <a:p>
            <a:fld id="{A8FA92D2-0FE3-4972-BE2B-AD73E9E5DEFD}" type="slidenum">
              <a:rPr lang="en-US" smtClean="0"/>
              <a:pPr/>
              <a:t>9</a:t>
            </a:fld>
            <a:endParaRPr lang="en-US"/>
          </a:p>
        </p:txBody>
      </p:sp>
    </p:spTree>
    <p:extLst>
      <p:ext uri="{BB962C8B-B14F-4D97-AF65-F5344CB8AC3E}">
        <p14:creationId xmlns:p14="http://schemas.microsoft.com/office/powerpoint/2010/main" val="246485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8AC57D4-0DFC-423D-8B8A-62C8CE739F21}" type="datetimeFigureOut">
              <a:rPr lang="en-US"/>
              <a:pPr/>
              <a:t>8/15/20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9A110D-0DEF-4984-8782-22951679897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43107C6-AD38-41E3-ADFB-77E0E3A44545}" type="datetimeFigureOut">
              <a:rPr lang="en-US"/>
              <a:pPr/>
              <a:t>8/15/20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3B8594-EA72-40A9-950C-6CF10BB24E7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3EC839E-B71C-444D-94A1-55921B11A415}" type="datetimeFigureOut">
              <a:rPr lang="en-US"/>
              <a:pPr/>
              <a:t>8/15/20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D5E5CD-C1C0-409B-AC96-E0C9F379538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7C69134-7DAF-4CE2-86FE-0AFD534B2D03}" type="datetimeFigureOut">
              <a:rPr lang="en-US"/>
              <a:pPr/>
              <a:t>8/15/20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925EE2-4F9B-4B25-8B75-03D603DD7E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0E52E39-3A8B-497E-943D-C925473F5030}" type="datetimeFigureOut">
              <a:rPr lang="en-US"/>
              <a:pPr/>
              <a:t>8/15/20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9D8ADF-BEBF-4167-A9D5-4833966E058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F0F219B-CC95-42E6-B5FB-A863584E65F5}" type="datetimeFigureOut">
              <a:rPr lang="en-US"/>
              <a:pPr/>
              <a:t>8/15/20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56CC642-86D8-4273-B480-26F2926FA9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8F5C6933-C5FA-43FC-8B08-C210F4C0093D}" type="datetimeFigureOut">
              <a:rPr lang="en-US"/>
              <a:pPr/>
              <a:t>8/15/20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50C2CED-F3F0-4B4B-91C7-22706E3FEF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0201FFB-2ABE-42F0-AE0B-B2FCE774E721}" type="datetimeFigureOut">
              <a:rPr lang="en-US"/>
              <a:pPr/>
              <a:t>8/15/20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30ABBAE-BAFE-4E98-AAAF-71A5F3CA99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8806272-4DF8-4F89-92E3-5FA03D3742C3}" type="datetimeFigureOut">
              <a:rPr lang="en-US"/>
              <a:pPr/>
              <a:t>8/15/20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AD24C50-DFDE-45E7-B932-E8CFFC191A5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9A8E7D9-EA50-4DC3-BAB0-E4689FF10FB7}" type="datetimeFigureOut">
              <a:rPr lang="en-US"/>
              <a:pPr/>
              <a:t>8/15/20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0C9BF1A-7789-4AB1-8212-8F7030C24E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56130EA-8A9D-45B7-8D53-E573B7E250B6}" type="datetimeFigureOut">
              <a:rPr lang="en-US"/>
              <a:pPr/>
              <a:t>8/15/20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DEC8DB-5878-4C59-8A19-7575ACB182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227E240-424C-4218-832B-1BD7C0AF85B8}" type="datetimeFigureOut">
              <a:rPr lang="en-US"/>
              <a:pPr/>
              <a:t>8/15/20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A4D7031-97E8-4F61-87B2-E242D3D1E6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commons.wikimedia.org/wiki/File:BabyMasaiGiraffe1.jpg" TargetMode="External"/><Relationship Id="rId13" Type="http://schemas.openxmlformats.org/officeDocument/2006/relationships/hyperlink" Target="https://commons.wikimedia.org/wiki/File:Biston_betularia(js)02_Lodz(Poland).jpg)" TargetMode="External"/><Relationship Id="rId3" Type="http://schemas.openxmlformats.org/officeDocument/2006/relationships/hyperlink" Target="https://commons.wikimedia.org/wiki/File:Red-eyed_Treefrog_(Agalychnis_callidryas).jpg)" TargetMode="External"/><Relationship Id="rId7" Type="http://schemas.openxmlformats.org/officeDocument/2006/relationships/hyperlink" Target="https://commons.wikimedia.org/wiki/File:Giraffe_feeding,_Tanzania_crop.jpg" TargetMode="External"/><Relationship Id="rId12" Type="http://schemas.openxmlformats.org/officeDocument/2006/relationships/hyperlink" Target="https://commons.wikimedia.org/wiki/File:Biston_betularia_20110529_102239_8073M.JPG" TargetMode="External"/><Relationship Id="rId2" Type="http://schemas.openxmlformats.org/officeDocument/2006/relationships/hyperlink" Target="https://commons.wikimedia.org/wiki/File:Starr_050107-2956_Hibiscus_rosa-sinensis.jpg" TargetMode="External"/><Relationship Id="rId1" Type="http://schemas.openxmlformats.org/officeDocument/2006/relationships/slideLayout" Target="../slideLayouts/slideLayout2.xml"/><Relationship Id="rId6" Type="http://schemas.openxmlformats.org/officeDocument/2006/relationships/hyperlink" Target="http://www.micro2macro.net/" TargetMode="External"/><Relationship Id="rId11" Type="http://schemas.openxmlformats.org/officeDocument/2006/relationships/hyperlink" Target="https://commons.wikimedia.org/wiki/File:Computer-aj_aj_ashton_01.svg" TargetMode="External"/><Relationship Id="rId5" Type="http://schemas.openxmlformats.org/officeDocument/2006/relationships/hyperlink" Target="https://commons.wikimedia.org/wiki/File:Giraffe_interaction.jpg%23/media/File:Giraffe_interaction.jpg" TargetMode="External"/><Relationship Id="rId10" Type="http://schemas.openxmlformats.org/officeDocument/2006/relationships/hyperlink" Target="https://commons.wikimedia.org/wiki/File:BirdBeaks_named.svg" TargetMode="External"/><Relationship Id="rId4" Type="http://schemas.openxmlformats.org/officeDocument/2006/relationships/hyperlink" Target="https://commons.wikimedia.org/wiki/File:Vermillion_Flycatcher.jpg" TargetMode="External"/><Relationship Id="rId9" Type="http://schemas.openxmlformats.org/officeDocument/2006/relationships/hyperlink" Target="https://commons.wikimedia.org/wiki/File:Flickr_-_Rainbirder_-_High-rise_living.jpg%23/media/File:Flickr_-_Rainbirder_-_High-rise_living.jpg" TargetMode="External"/><Relationship Id="rId14" Type="http://schemas.openxmlformats.org/officeDocument/2006/relationships/hyperlink" Target="https://commons.wikimedia.org/wiki/File:Biston_betularia(js)01_Lodz(Poland).jp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commons.wikimedia.org/wiki/File:Circaetus_gallicus_claw.jpg%23/media/File:Circaetus_gallicus_claw.jpg" TargetMode="External"/><Relationship Id="rId3" Type="http://schemas.openxmlformats.org/officeDocument/2006/relationships/hyperlink" Target="https://commons.wikimedia.org/wiki/File:Phlogophora_meticulosa,_Achateule_1.JPG%23/media/File:Phlogophora_meticulosa,_Achateule_1.JPG" TargetMode="External"/><Relationship Id="rId7" Type="http://schemas.openxmlformats.org/officeDocument/2006/relationships/hyperlink" Target="https://commons.wikimedia.org/wiki/File:Rico_-_Albino_Alligator.jpg%23/media/File:Rico_-_Albino_Alligator.jpg" TargetMode="External"/><Relationship Id="rId2" Type="http://schemas.openxmlformats.org/officeDocument/2006/relationships/hyperlink" Target="https://commons.wikimedia.org/wiki/File:Vector_diagram_of_laboratory_mouse_(black_and_white).svg)" TargetMode="External"/><Relationship Id="rId1" Type="http://schemas.openxmlformats.org/officeDocument/2006/relationships/slideLayout" Target="../slideLayouts/slideLayout2.xml"/><Relationship Id="rId6" Type="http://schemas.openxmlformats.org/officeDocument/2006/relationships/hyperlink" Target="https://commons.wikimedia.org/wiki/File:Purple_Honeycreeper_(Cyanerpes_caeruleus)_(13962727398).jpg)" TargetMode="External"/><Relationship Id="rId5" Type="http://schemas.openxmlformats.org/officeDocument/2006/relationships/hyperlink" Target="https://commons.wikimedia.org/wiki/File:Golden_retriever_puppies_4_wk.jpg" TargetMode="External"/><Relationship Id="rId10" Type="http://schemas.openxmlformats.org/officeDocument/2006/relationships/hyperlink" Target="https://commons.wikimedia.org/wiki/File:Gecko_regenerating_tail.jpg" TargetMode="External"/><Relationship Id="rId4" Type="http://schemas.openxmlformats.org/officeDocument/2006/relationships/hyperlink" Target="https://commons.wikimedia.org/wiki/File:Fjellrev_pho.jpg%23/media/File:Fjellrev_pho.jpg" TargetMode="External"/><Relationship Id="rId9" Type="http://schemas.openxmlformats.org/officeDocument/2006/relationships/hyperlink" Target="https://commons.wikimedia.org/wiki/File:Siler_pincushion_cactus_(Pediocactus_sileri)_(6307401470).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98967"/>
            <a:ext cx="9144000" cy="2000250"/>
          </a:xfrm>
        </p:spPr>
        <p:txBody>
          <a:bodyPr/>
          <a:lstStyle/>
          <a:p>
            <a:pPr eaLnBrk="1" hangingPunct="1"/>
            <a:r>
              <a:rPr lang="fr-FR" dirty="0"/>
              <a:t>Adaptation grâce à la sélection naturelle</a:t>
            </a:r>
          </a:p>
        </p:txBody>
      </p:sp>
      <p:sp>
        <p:nvSpPr>
          <p:cNvPr id="14342" name="Line 7"/>
          <p:cNvSpPr>
            <a:spLocks noChangeShapeType="1"/>
          </p:cNvSpPr>
          <p:nvPr/>
        </p:nvSpPr>
        <p:spPr bwMode="auto">
          <a:xfrm>
            <a:off x="1150407" y="1887008"/>
            <a:ext cx="6842126" cy="0"/>
          </a:xfrm>
          <a:prstGeom prst="line">
            <a:avLst/>
          </a:prstGeom>
          <a:noFill/>
          <a:ln w="38100">
            <a:solidFill>
              <a:schemeClr val="tx1"/>
            </a:solidFill>
            <a:round/>
            <a:headEnd/>
            <a:tailEnd/>
          </a:ln>
        </p:spPr>
        <p:txBody>
          <a:bodyPr wrap="none" anchor="ctr"/>
          <a:lstStyle/>
          <a:p>
            <a:endParaRPr lang="en-US"/>
          </a:p>
        </p:txBody>
      </p:sp>
      <p:sp>
        <p:nvSpPr>
          <p:cNvPr id="2" name="TextBox 1"/>
          <p:cNvSpPr txBox="1"/>
          <p:nvPr/>
        </p:nvSpPr>
        <p:spPr>
          <a:xfrm>
            <a:off x="1416058" y="5757512"/>
            <a:ext cx="6332183" cy="461665"/>
          </a:xfrm>
          <a:prstGeom prst="rect">
            <a:avLst/>
          </a:prstGeom>
          <a:noFill/>
        </p:spPr>
        <p:txBody>
          <a:bodyPr wrap="none" rtlCol="0">
            <a:spAutoFit/>
          </a:bodyPr>
          <a:lstStyle/>
          <a:p>
            <a:pPr algn="ctr"/>
            <a:r>
              <a:rPr lang="en-US"/>
              <a:t>**</a:t>
            </a:r>
            <a:r>
              <a:rPr lang="en-US" err="1"/>
              <a:t>Fais</a:t>
            </a:r>
            <a:r>
              <a:rPr lang="en-US"/>
              <a:t> le quiz </a:t>
            </a:r>
            <a:r>
              <a:rPr lang="en-US" err="1"/>
              <a:t>avant</a:t>
            </a:r>
            <a:r>
              <a:rPr lang="en-US"/>
              <a:t> de commencer la </a:t>
            </a:r>
            <a:r>
              <a:rPr lang="en-US" err="1"/>
              <a:t>leçon</a:t>
            </a:r>
            <a:r>
              <a:rPr lang="en-US"/>
              <a:t>**</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6270" y="2573867"/>
            <a:ext cx="2651760" cy="2425471"/>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0408" y="2573868"/>
            <a:ext cx="2651760" cy="2425471"/>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62132" y="2573868"/>
            <a:ext cx="2651760" cy="24367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1" y="263769"/>
            <a:ext cx="8229600" cy="4525963"/>
          </a:xfrm>
        </p:spPr>
        <p:txBody>
          <a:bodyPr/>
          <a:lstStyle/>
          <a:p>
            <a:pPr marL="0" indent="0" algn="ctr">
              <a:buNone/>
            </a:pPr>
            <a:r>
              <a:rPr lang="fr-FR" b="1" dirty="0"/>
              <a:t>Écoutez et discutez</a:t>
            </a:r>
          </a:p>
          <a:p>
            <a:pPr>
              <a:buFont typeface="Arial"/>
              <a:buChar char="•"/>
            </a:pPr>
            <a:r>
              <a:rPr lang="fr-FR" sz="2600" dirty="0"/>
              <a:t>Discutez les idées de Lamarck et de Darwin. Quelle théorie explique l’apparition des adaptations? </a:t>
            </a:r>
          </a:p>
          <a:p>
            <a:pPr marL="514350" indent="-514350">
              <a:buAutoNum type="arabicPeriod"/>
            </a:pPr>
            <a:r>
              <a:rPr lang="fr-FR" sz="2600" dirty="0"/>
              <a:t>Si aucun spécimen foncé n’avait existé dans les populations de riz et de papillon de nuit, qu’aurait-il pu se produire?</a:t>
            </a:r>
          </a:p>
          <a:p>
            <a:pPr marL="514350" indent="-514350">
              <a:buAutoNum type="arabicPeriod"/>
            </a:pPr>
            <a:r>
              <a:rPr lang="fr-FR" sz="2600" dirty="0"/>
              <a:t>Si d’autres changements touchaient une population de riz ou de papillon de nuit au fil du temps, pourraient-ils devenir assez différents pour devenir une nouvelle espèce?</a:t>
            </a:r>
          </a:p>
          <a:p>
            <a:pPr>
              <a:buFont typeface="Arial"/>
              <a:buChar char="•"/>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752" y="4591351"/>
            <a:ext cx="3048000" cy="203073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1327" y="4591351"/>
            <a:ext cx="3048000" cy="2030730"/>
          </a:xfrm>
          <a:prstGeom prst="rect">
            <a:avLst/>
          </a:prstGeom>
        </p:spPr>
      </p:pic>
    </p:spTree>
    <p:extLst>
      <p:ext uri="{BB962C8B-B14F-4D97-AF65-F5344CB8AC3E}">
        <p14:creationId xmlns:p14="http://schemas.microsoft.com/office/powerpoint/2010/main" val="345406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853" y="491206"/>
            <a:ext cx="8229600" cy="2108200"/>
          </a:xfrm>
        </p:spPr>
        <p:txBody>
          <a:bodyPr/>
          <a:lstStyle/>
          <a:p>
            <a:pPr marL="0" indent="0" algn="ctr" eaLnBrk="1" hangingPunct="1">
              <a:buNone/>
            </a:pPr>
            <a:r>
              <a:rPr lang="fr-FR" sz="3000" b="1" dirty="0"/>
              <a:t>Discussion</a:t>
            </a:r>
          </a:p>
          <a:p>
            <a:pPr marL="0" indent="0" eaLnBrk="1" hangingPunct="1">
              <a:buNone/>
            </a:pPr>
            <a:r>
              <a:rPr lang="fr-FR" sz="3000" dirty="0"/>
              <a:t>Weismann a coupé les queues des souris issues de plusieurs générations, les a élevés et a observé l’apparence de leurs descendants. Que pensez-vous qu’il a découvert? Est-ce que ceci supporte les idées de Lamarck ou de Darwin?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5390" y="3417554"/>
            <a:ext cx="5029200" cy="3260942"/>
          </a:xfrm>
          <a:prstGeom prst="rect">
            <a:avLst/>
          </a:prstGeom>
        </p:spPr>
      </p:pic>
    </p:spTree>
    <p:extLst>
      <p:ext uri="{BB962C8B-B14F-4D97-AF65-F5344CB8AC3E}">
        <p14:creationId xmlns:p14="http://schemas.microsoft.com/office/powerpoint/2010/main" val="386134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3137"/>
            <a:ext cx="8229600" cy="4525963"/>
          </a:xfrm>
        </p:spPr>
        <p:txBody>
          <a:bodyPr/>
          <a:lstStyle/>
          <a:p>
            <a:pPr marL="0" indent="0" algn="ctr">
              <a:buNone/>
            </a:pPr>
            <a:r>
              <a:rPr lang="en-US" sz="2600" b="1" dirty="0"/>
              <a:t>Discussion</a:t>
            </a:r>
          </a:p>
          <a:p>
            <a:pPr marL="514350" indent="-514350">
              <a:buAutoNum type="arabicPeriod"/>
            </a:pPr>
            <a:r>
              <a:rPr lang="fr-FR" sz="2600" dirty="0"/>
              <a:t>Comment un caractère peut-il bénéficier à un individu?</a:t>
            </a:r>
          </a:p>
          <a:p>
            <a:pPr marL="514350" indent="-514350">
              <a:buAutoNum type="arabicPeriod"/>
            </a:pPr>
            <a:r>
              <a:rPr lang="fr-FR" sz="2600" dirty="0"/>
              <a:t>Que signifie la « survie du plus apte »?</a:t>
            </a:r>
          </a:p>
          <a:p>
            <a:pPr marL="514350" indent="-514350">
              <a:buAutoNum type="arabicPeriod"/>
            </a:pPr>
            <a:r>
              <a:rPr lang="fr-FR" sz="2600" dirty="0"/>
              <a:t>Comment commence une adaptation?</a:t>
            </a:r>
          </a:p>
          <a:p>
            <a:pPr marL="514350" indent="-514350">
              <a:buAutoNum type="arabicPeriod"/>
            </a:pPr>
            <a:r>
              <a:rPr lang="fr-FR" sz="2600" dirty="0"/>
              <a:t>Comment un caractère se propage-t-il au sein d’une population?</a:t>
            </a:r>
          </a:p>
          <a:p>
            <a:pPr marL="514350" indent="-514350">
              <a:buAutoNum type="arabicPeriod"/>
            </a:pPr>
            <a:r>
              <a:rPr lang="fr-FR" sz="2600" dirty="0"/>
              <a:t>Quels facteurs pourraient permettre à certains animaux de survivre alors que d’autres ne survivront pas</a:t>
            </a:r>
            <a:r>
              <a:rPr lang="fr-FR" sz="2800" dirty="0"/>
              <a:t>?</a:t>
            </a:r>
          </a:p>
          <a:p>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4875" y="4436694"/>
            <a:ext cx="3609474" cy="2126129"/>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48726" y="4443413"/>
            <a:ext cx="2755232" cy="2119409"/>
          </a:xfrm>
          <a:prstGeom prst="rect">
            <a:avLst/>
          </a:prstGeom>
        </p:spPr>
      </p:pic>
    </p:spTree>
    <p:extLst>
      <p:ext uri="{BB962C8B-B14F-4D97-AF65-F5344CB8AC3E}">
        <p14:creationId xmlns:p14="http://schemas.microsoft.com/office/powerpoint/2010/main" val="401023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b="1" dirty="0"/>
              <a:t>Écoutez et discutez</a:t>
            </a:r>
          </a:p>
        </p:txBody>
      </p:sp>
      <p:sp>
        <p:nvSpPr>
          <p:cNvPr id="3" name="Content Placeholder 2"/>
          <p:cNvSpPr>
            <a:spLocks noGrp="1"/>
          </p:cNvSpPr>
          <p:nvPr>
            <p:ph idx="1"/>
          </p:nvPr>
        </p:nvSpPr>
        <p:spPr>
          <a:xfrm>
            <a:off x="457200" y="1263315"/>
            <a:ext cx="8229600" cy="4525963"/>
          </a:xfrm>
        </p:spPr>
        <p:txBody>
          <a:bodyPr/>
          <a:lstStyle/>
          <a:p>
            <a:pPr marL="0" indent="0">
              <a:buNone/>
            </a:pPr>
            <a:r>
              <a:rPr lang="fr-FR" dirty="0"/>
              <a:t>Définissez:</a:t>
            </a:r>
          </a:p>
          <a:p>
            <a:pPr marL="0" indent="0">
              <a:buNone/>
            </a:pPr>
            <a:endParaRPr lang="fr-CA" dirty="0"/>
          </a:p>
          <a:p>
            <a:pPr marL="514350" indent="-514350">
              <a:buAutoNum type="arabicPeriod"/>
            </a:pPr>
            <a:r>
              <a:rPr lang="fr-CA" dirty="0"/>
              <a:t>Aptitude</a:t>
            </a:r>
          </a:p>
          <a:p>
            <a:pPr marL="514350" indent="-514350">
              <a:buAutoNum type="arabicPeriod"/>
            </a:pPr>
            <a:r>
              <a:rPr lang="fr-CA" dirty="0"/>
              <a:t>Adaptation</a:t>
            </a:r>
          </a:p>
          <a:p>
            <a:pPr marL="514350" indent="-514350">
              <a:buAutoNum type="arabicPeriod"/>
            </a:pPr>
            <a:r>
              <a:rPr lang="fr-CA" dirty="0"/>
              <a:t>Sélection naturelle</a:t>
            </a:r>
          </a:p>
          <a:p>
            <a:pPr marL="514350" indent="-514350">
              <a:buAutoNum type="arabicPeriod"/>
            </a:pPr>
            <a:r>
              <a:rPr lang="fr-CA" dirty="0"/>
              <a:t>Héritabilité</a:t>
            </a:r>
          </a:p>
          <a:p>
            <a:pPr marL="514350" indent="-514350">
              <a:buAutoNum type="arabicPeriod"/>
            </a:pPr>
            <a:r>
              <a:rPr lang="fr-CA" dirty="0"/>
              <a:t>Mutation</a:t>
            </a:r>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063797"/>
            <a:ext cx="2438400" cy="161848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r="-385"/>
          <a:stretch/>
        </p:blipFill>
        <p:spPr>
          <a:xfrm>
            <a:off x="3441834" y="4197223"/>
            <a:ext cx="2011680" cy="1592055"/>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l="-3207"/>
          <a:stretch/>
        </p:blipFill>
        <p:spPr>
          <a:xfrm>
            <a:off x="6070581" y="4196670"/>
            <a:ext cx="2123477" cy="1592608"/>
          </a:xfrm>
          <a:prstGeom prst="rect">
            <a:avLst/>
          </a:prstGeom>
        </p:spPr>
      </p:pic>
    </p:spTree>
    <p:extLst>
      <p:ext uri="{BB962C8B-B14F-4D97-AF65-F5344CB8AC3E}">
        <p14:creationId xmlns:p14="http://schemas.microsoft.com/office/powerpoint/2010/main" val="370433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143000"/>
          </a:xfrm>
        </p:spPr>
        <p:txBody>
          <a:bodyPr/>
          <a:lstStyle/>
          <a:p>
            <a:pPr eaLnBrk="1" hangingPunct="1"/>
            <a:r>
              <a:rPr lang="fr-FR" sz="3200" b="1" dirty="0"/>
              <a:t>Discutez et écoutez</a:t>
            </a:r>
          </a:p>
        </p:txBody>
      </p:sp>
      <p:sp>
        <p:nvSpPr>
          <p:cNvPr id="40962" name="Text Box 4"/>
          <p:cNvSpPr txBox="1">
            <a:spLocks noChangeArrowheads="1"/>
          </p:cNvSpPr>
          <p:nvPr/>
        </p:nvSpPr>
        <p:spPr bwMode="auto">
          <a:xfrm>
            <a:off x="348456" y="728355"/>
            <a:ext cx="8447087" cy="5647700"/>
          </a:xfrm>
          <a:prstGeom prst="rect">
            <a:avLst/>
          </a:prstGeom>
          <a:noFill/>
          <a:ln w="9525">
            <a:noFill/>
            <a:miter lim="800000"/>
            <a:headEnd/>
            <a:tailEnd/>
          </a:ln>
        </p:spPr>
        <p:txBody>
          <a:bodyPr>
            <a:spAutoFit/>
          </a:bodyPr>
          <a:lstStyle/>
          <a:p>
            <a:pPr algn="ctr">
              <a:spcBef>
                <a:spcPct val="50000"/>
              </a:spcBef>
            </a:pPr>
            <a:r>
              <a:rPr lang="fr-FR" sz="2600" dirty="0">
                <a:latin typeface="Calibri" charset="0"/>
              </a:rPr>
              <a:t>1. Comment ces idées s’appliquent-elles à d’autres exemples d’adaptations? (Pattes d’oiseaux, cactus et insectes nuisibles?)</a:t>
            </a:r>
          </a:p>
          <a:p>
            <a:pPr>
              <a:spcBef>
                <a:spcPct val="50000"/>
              </a:spcBef>
            </a:pPr>
            <a:endParaRPr lang="en-US" sz="3200" dirty="0">
              <a:latin typeface="Calibri" charset="0"/>
            </a:endParaRPr>
          </a:p>
          <a:p>
            <a:pPr>
              <a:spcBef>
                <a:spcPct val="50000"/>
              </a:spcBef>
            </a:pPr>
            <a:endParaRPr lang="en-US" sz="3200" dirty="0">
              <a:latin typeface="Calibri" charset="0"/>
            </a:endParaRPr>
          </a:p>
          <a:p>
            <a:pPr>
              <a:spcBef>
                <a:spcPct val="50000"/>
              </a:spcBef>
            </a:pPr>
            <a:endParaRPr lang="en-US" sz="3200" dirty="0">
              <a:latin typeface="Calibri" charset="0"/>
            </a:endParaRPr>
          </a:p>
          <a:p>
            <a:pPr>
              <a:spcBef>
                <a:spcPct val="50000"/>
              </a:spcBef>
            </a:pPr>
            <a:endParaRPr lang="en-US" sz="3200" dirty="0">
              <a:latin typeface="Calibri" charset="0"/>
            </a:endParaRPr>
          </a:p>
          <a:p>
            <a:pPr algn="ctr">
              <a:spcBef>
                <a:spcPct val="50000"/>
              </a:spcBef>
            </a:pPr>
            <a:r>
              <a:rPr lang="fr-FR" sz="2600" dirty="0">
                <a:latin typeface="Calibri" charset="0"/>
              </a:rPr>
              <a:t>2. </a:t>
            </a:r>
            <a:r>
              <a:rPr lang="fr-FR" sz="2600" dirty="0">
                <a:latin typeface="+mj-lt"/>
              </a:rPr>
              <a:t>Quelles sont les adaptations humaines et comment augmentent-elles notre succès en matière de reproduction (aptitude) dans le contexte de notre habitat?</a:t>
            </a:r>
          </a:p>
        </p:txBody>
      </p:sp>
      <p:pic>
        <p:nvPicPr>
          <p:cNvPr id="40966" name="Picture 6" descr="potatoe beetle"/>
          <p:cNvPicPr>
            <a:picLocks noChangeAspect="1" noChangeArrowheads="1"/>
          </p:cNvPicPr>
          <p:nvPr/>
        </p:nvPicPr>
        <p:blipFill>
          <a:blip r:embed="rId3"/>
          <a:srcRect/>
          <a:stretch>
            <a:fillRect/>
          </a:stretch>
        </p:blipFill>
        <p:spPr bwMode="auto">
          <a:xfrm>
            <a:off x="6008259" y="2338654"/>
            <a:ext cx="2678541" cy="1944422"/>
          </a:xfrm>
          <a:prstGeom prst="rect">
            <a:avLst/>
          </a:prstGeom>
          <a:noFill/>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9698" y="2519909"/>
            <a:ext cx="1371600" cy="1581912"/>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524" y="2410296"/>
            <a:ext cx="1134697" cy="1801138"/>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6775" y="2307879"/>
            <a:ext cx="1635929" cy="24538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b="1" dirty="0"/>
              <a:t>Dernière étape</a:t>
            </a:r>
          </a:p>
        </p:txBody>
      </p:sp>
      <p:sp>
        <p:nvSpPr>
          <p:cNvPr id="3" name="Content Placeholder 2"/>
          <p:cNvSpPr>
            <a:spLocks noGrp="1"/>
          </p:cNvSpPr>
          <p:nvPr>
            <p:ph idx="1"/>
          </p:nvPr>
        </p:nvSpPr>
        <p:spPr>
          <a:xfrm>
            <a:off x="457200" y="1600200"/>
            <a:ext cx="5281863" cy="4525963"/>
          </a:xfrm>
        </p:spPr>
        <p:txBody>
          <a:bodyPr/>
          <a:lstStyle/>
          <a:p>
            <a:r>
              <a:rPr lang="fr-CA" dirty="0"/>
              <a:t>Fais le quiz d’après-leçon</a:t>
            </a:r>
          </a:p>
          <a:p>
            <a:r>
              <a:rPr lang="fr-CA" dirty="0"/>
              <a:t>Discuter de la possibilité de l’extension pour le devoir</a:t>
            </a:r>
          </a:p>
          <a:p>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3600" y="1217595"/>
            <a:ext cx="2743200" cy="5120640"/>
          </a:xfrm>
          <a:prstGeom prst="rect">
            <a:avLst/>
          </a:prstGeom>
        </p:spPr>
      </p:pic>
    </p:spTree>
    <p:extLst>
      <p:ext uri="{BB962C8B-B14F-4D97-AF65-F5344CB8AC3E}">
        <p14:creationId xmlns:p14="http://schemas.microsoft.com/office/powerpoint/2010/main" val="45920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227"/>
            <a:ext cx="8229600" cy="651794"/>
          </a:xfrm>
        </p:spPr>
        <p:txBody>
          <a:bodyPr/>
          <a:lstStyle/>
          <a:p>
            <a:r>
              <a:rPr lang="en-US" sz="3200" dirty="0" err="1"/>
              <a:t>Références</a:t>
            </a:r>
            <a:r>
              <a:rPr lang="en-US" sz="3200" dirty="0"/>
              <a:t> des images</a:t>
            </a:r>
          </a:p>
        </p:txBody>
      </p:sp>
      <p:sp>
        <p:nvSpPr>
          <p:cNvPr id="3" name="Content Placeholder 2"/>
          <p:cNvSpPr>
            <a:spLocks noGrp="1"/>
          </p:cNvSpPr>
          <p:nvPr>
            <p:ph idx="1"/>
          </p:nvPr>
        </p:nvSpPr>
        <p:spPr>
          <a:xfrm>
            <a:off x="300789" y="770021"/>
            <a:ext cx="8229600" cy="6172201"/>
          </a:xfrm>
        </p:spPr>
        <p:txBody>
          <a:bodyPr/>
          <a:lstStyle/>
          <a:p>
            <a:pPr marL="0" indent="0" eaLnBrk="1" hangingPunct="1">
              <a:buNone/>
            </a:pPr>
            <a:r>
              <a:rPr lang="en-US" sz="1000" b="1" dirty="0"/>
              <a:t>Diapositive 1:</a:t>
            </a:r>
          </a:p>
          <a:p>
            <a:pPr marL="0" indent="0" eaLnBrk="1" hangingPunct="1">
              <a:buNone/>
            </a:pPr>
            <a:r>
              <a:rPr lang="en-US" sz="1000" dirty="0"/>
              <a:t>Hibiscus par Forest &amp; Kim Starr (</a:t>
            </a:r>
            <a:r>
              <a:rPr lang="en-US" sz="1000" dirty="0">
                <a:hlinkClick r:id="rId2"/>
              </a:rPr>
              <a:t>https://commons.wikimedia.org/wiki/File:Starr_050107-2956_Hibiscus_rosa-sinensis.jpg</a:t>
            </a:r>
            <a:r>
              <a:rPr lang="en-US" sz="1000" dirty="0"/>
              <a:t>)</a:t>
            </a:r>
          </a:p>
          <a:p>
            <a:pPr marL="0" indent="0" eaLnBrk="1" hangingPunct="1">
              <a:spcBef>
                <a:spcPct val="30000"/>
              </a:spcBef>
              <a:buNone/>
              <a:defRPr/>
            </a:pPr>
            <a:r>
              <a:rPr lang="en-US" sz="1000" dirty="0" err="1"/>
              <a:t>Rainette</a:t>
            </a:r>
            <a:r>
              <a:rPr lang="en-US" sz="1000" dirty="0"/>
              <a:t> aux </a:t>
            </a:r>
            <a:r>
              <a:rPr lang="en-US" sz="1000" dirty="0" err="1"/>
              <a:t>yeux</a:t>
            </a:r>
            <a:r>
              <a:rPr lang="en-US" sz="1000" dirty="0"/>
              <a:t> rouge </a:t>
            </a:r>
            <a:r>
              <a:rPr lang="en-US" sz="1000" dirty="0" err="1"/>
              <a:t>parBrian</a:t>
            </a:r>
            <a:r>
              <a:rPr lang="en-US" sz="1000" dirty="0"/>
              <a:t> </a:t>
            </a:r>
            <a:r>
              <a:rPr lang="en-US" sz="1000" dirty="0" err="1"/>
              <a:t>Gratwicke</a:t>
            </a:r>
            <a:r>
              <a:rPr lang="en-US" sz="1000" dirty="0"/>
              <a:t> (</a:t>
            </a:r>
            <a:r>
              <a:rPr lang="en-US" sz="1000" dirty="0">
                <a:hlinkClick r:id="rId3"/>
              </a:rPr>
              <a:t>https://commons.wikimedia.org/wiki/File:Red-eyed_Treefrog_(Agalychnis_callidryas).jpg)</a:t>
            </a:r>
            <a:endParaRPr lang="en-US" sz="1000" dirty="0"/>
          </a:p>
          <a:p>
            <a:pPr marL="0" indent="0" eaLnBrk="1" hangingPunct="1">
              <a:buNone/>
            </a:pPr>
            <a:r>
              <a:rPr lang="en-US" sz="1000" dirty="0" err="1"/>
              <a:t>Moucherolle</a:t>
            </a:r>
            <a:r>
              <a:rPr lang="en-US" sz="1000" dirty="0"/>
              <a:t> </a:t>
            </a:r>
            <a:r>
              <a:rPr lang="en-US" sz="1000" dirty="0" err="1"/>
              <a:t>vermillon</a:t>
            </a:r>
            <a:r>
              <a:rPr lang="en-US" sz="1000" dirty="0"/>
              <a:t> par James </a:t>
            </a:r>
            <a:r>
              <a:rPr lang="en-US" sz="1000" dirty="0" err="1"/>
              <a:t>Diedrick</a:t>
            </a:r>
            <a:r>
              <a:rPr lang="en-US" sz="1000" dirty="0"/>
              <a:t> (</a:t>
            </a:r>
            <a:r>
              <a:rPr lang="en-US" sz="1000" dirty="0">
                <a:hlinkClick r:id="rId4"/>
              </a:rPr>
              <a:t>https://commons.wikimedia.org/wiki/File:Vermillion_Flycatcher.jpg</a:t>
            </a:r>
            <a:r>
              <a:rPr lang="en-US" sz="1000" dirty="0"/>
              <a:t>)</a:t>
            </a:r>
          </a:p>
          <a:p>
            <a:pPr marL="0" indent="0" eaLnBrk="1" hangingPunct="1">
              <a:buNone/>
            </a:pPr>
            <a:endParaRPr lang="en-US" sz="1000" dirty="0"/>
          </a:p>
          <a:p>
            <a:pPr marL="0" indent="0" eaLnBrk="1" hangingPunct="1">
              <a:buNone/>
            </a:pPr>
            <a:r>
              <a:rPr lang="en-US" sz="1000" b="1" dirty="0"/>
              <a:t>Diapositive 2: </a:t>
            </a:r>
          </a:p>
          <a:p>
            <a:pPr marL="0" indent="0">
              <a:buNone/>
            </a:pPr>
            <a:r>
              <a:rPr lang="en-US" sz="1000" i="1" dirty="0">
                <a:latin typeface="Calibri" charset="0"/>
              </a:rPr>
              <a:t>“</a:t>
            </a:r>
            <a:r>
              <a:rPr lang="en-US" sz="1000" dirty="0">
                <a:latin typeface="Calibri" charset="0"/>
              </a:rPr>
              <a:t>Giraffe interaction” par Hein </a:t>
            </a:r>
            <a:r>
              <a:rPr lang="fr-FR" sz="1000" dirty="0" err="1">
                <a:latin typeface="Calibri" charset="0"/>
              </a:rPr>
              <a:t>waschefort</a:t>
            </a:r>
            <a:r>
              <a:rPr lang="en-US" sz="1000" dirty="0">
                <a:latin typeface="Calibri" charset="0"/>
              </a:rPr>
              <a:t> – Travail </a:t>
            </a:r>
            <a:r>
              <a:rPr lang="en-US" sz="1000" dirty="0" err="1">
                <a:latin typeface="Calibri" charset="0"/>
              </a:rPr>
              <a:t>propre</a:t>
            </a:r>
            <a:r>
              <a:rPr lang="en-US" sz="1000" dirty="0">
                <a:latin typeface="Calibri" charset="0"/>
              </a:rPr>
              <a:t>. </a:t>
            </a:r>
            <a:r>
              <a:rPr lang="en-US" sz="1000" dirty="0" err="1">
                <a:latin typeface="Calibri" charset="0"/>
              </a:rPr>
              <a:t>Autorisé</a:t>
            </a:r>
            <a:r>
              <a:rPr lang="en-US" sz="1000" dirty="0">
                <a:latin typeface="Calibri" charset="0"/>
              </a:rPr>
              <a:t> sous CC BY-SA 3.0 via Wikimedia Commons - </a:t>
            </a:r>
            <a:r>
              <a:rPr lang="en-US" sz="1000" dirty="0">
                <a:latin typeface="Calibri" charset="0"/>
                <a:hlinkClick r:id="rId5"/>
              </a:rPr>
              <a:t>https://commons.wikimedia.org/wiki/File:Giraffe_interaction.jpg#/media/File:Giraffe_interaction.jpg</a:t>
            </a:r>
            <a:endParaRPr lang="en-US" sz="1000" dirty="0">
              <a:latin typeface="Calibri" charset="0"/>
            </a:endParaRPr>
          </a:p>
          <a:p>
            <a:pPr marL="0" indent="0">
              <a:buNone/>
            </a:pPr>
            <a:endParaRPr lang="en-US" sz="1000" dirty="0">
              <a:latin typeface="Calibri" charset="0"/>
            </a:endParaRPr>
          </a:p>
          <a:p>
            <a:pPr marL="0" indent="0">
              <a:buNone/>
            </a:pPr>
            <a:r>
              <a:rPr lang="en-US" sz="1000" b="1" dirty="0"/>
              <a:t>Diapositive</a:t>
            </a:r>
            <a:r>
              <a:rPr lang="en-US" sz="1000" b="1" dirty="0">
                <a:latin typeface="Calibri" charset="0"/>
              </a:rPr>
              <a:t> 3: </a:t>
            </a:r>
            <a:endParaRPr lang="en-US" sz="1000" dirty="0">
              <a:latin typeface="Calibri" charset="0"/>
            </a:endParaRPr>
          </a:p>
          <a:p>
            <a:pPr marL="0" indent="0">
              <a:buNone/>
            </a:pPr>
            <a:r>
              <a:rPr lang="fr-FR" sz="1000" dirty="0"/>
              <a:t>Alimentation de la girafe par </a:t>
            </a:r>
            <a:r>
              <a:rPr lang="en-US" sz="1000" dirty="0"/>
              <a:t>Muhammad Mahdi Karim (</a:t>
            </a:r>
            <a:r>
              <a:rPr lang="en-US" sz="1000" dirty="0">
                <a:hlinkClick r:id="rId6"/>
              </a:rPr>
              <a:t>www.micro2macro.net</a:t>
            </a:r>
            <a:r>
              <a:rPr lang="en-US" sz="1000" dirty="0"/>
              <a:t>) </a:t>
            </a:r>
            <a:r>
              <a:rPr lang="en-US" sz="1000" dirty="0">
                <a:hlinkClick r:id="rId7"/>
              </a:rPr>
              <a:t>https://commons.wikimedia.org/wiki/File:Giraffe_feeding,_Tanzania_crop.jpg</a:t>
            </a:r>
            <a:endParaRPr lang="en-US" sz="1000" dirty="0"/>
          </a:p>
          <a:p>
            <a:pPr marL="0" indent="0">
              <a:buNone/>
            </a:pPr>
            <a:endParaRPr lang="en-US" sz="1000" dirty="0"/>
          </a:p>
          <a:p>
            <a:pPr marL="0" indent="0">
              <a:buNone/>
            </a:pPr>
            <a:r>
              <a:rPr lang="en-US" sz="1000" dirty="0"/>
              <a:t>Diapositive 4: </a:t>
            </a:r>
          </a:p>
          <a:p>
            <a:pPr marL="0" indent="0">
              <a:buNone/>
            </a:pPr>
            <a:r>
              <a:rPr lang="en-US" sz="1000" dirty="0" err="1"/>
              <a:t>Bébé</a:t>
            </a:r>
            <a:r>
              <a:rPr lang="en-US" sz="1000" dirty="0"/>
              <a:t> </a:t>
            </a:r>
            <a:r>
              <a:rPr lang="en-US" sz="1000" dirty="0" err="1"/>
              <a:t>girafe</a:t>
            </a:r>
            <a:r>
              <a:rPr lang="en-US" sz="1000" dirty="0"/>
              <a:t> par </a:t>
            </a:r>
            <a:r>
              <a:rPr lang="en-US" sz="1000" dirty="0" err="1"/>
              <a:t>Ltshears</a:t>
            </a:r>
            <a:r>
              <a:rPr lang="en-US" sz="1000" dirty="0"/>
              <a:t> (</a:t>
            </a:r>
            <a:r>
              <a:rPr lang="en-US" sz="1000" dirty="0">
                <a:hlinkClick r:id="rId8"/>
              </a:rPr>
              <a:t>https://commons.wikimedia.org/wiki/File:BabyMasaiGiraffe1.jpg</a:t>
            </a:r>
            <a:r>
              <a:rPr lang="en-US" sz="1000" dirty="0"/>
              <a:t>)</a:t>
            </a:r>
          </a:p>
          <a:p>
            <a:pPr marL="0" indent="0">
              <a:buNone/>
            </a:pPr>
            <a:endParaRPr lang="en-US" sz="1000" dirty="0"/>
          </a:p>
          <a:p>
            <a:pPr marL="0" indent="0">
              <a:buNone/>
            </a:pPr>
            <a:r>
              <a:rPr lang="en-US" sz="1000" dirty="0"/>
              <a:t>Diapositive 5: </a:t>
            </a:r>
          </a:p>
          <a:p>
            <a:pPr marL="0" indent="0">
              <a:buNone/>
            </a:pPr>
            <a:r>
              <a:rPr lang="en-US" sz="1000" dirty="0">
                <a:latin typeface="Calibri" charset="0"/>
              </a:rPr>
              <a:t>"Flickr - </a:t>
            </a:r>
            <a:r>
              <a:rPr lang="en-US" sz="1000" dirty="0" err="1">
                <a:latin typeface="Calibri" charset="0"/>
              </a:rPr>
              <a:t>Rainbirder</a:t>
            </a:r>
            <a:r>
              <a:rPr lang="en-US" sz="1000" dirty="0">
                <a:latin typeface="Calibri" charset="0"/>
              </a:rPr>
              <a:t> - High-rise living" par Steve </a:t>
            </a:r>
            <a:r>
              <a:rPr lang="en-US" sz="1000" dirty="0" err="1">
                <a:latin typeface="Calibri" charset="0"/>
              </a:rPr>
              <a:t>Garvie</a:t>
            </a:r>
            <a:r>
              <a:rPr lang="en-US" sz="1000" dirty="0">
                <a:latin typeface="Calibri" charset="0"/>
              </a:rPr>
              <a:t> de Dunfermline, Fife, Scotland – Vie de grandeur. </a:t>
            </a:r>
            <a:r>
              <a:rPr lang="en-US" sz="1000" dirty="0" err="1">
                <a:latin typeface="Calibri" charset="0"/>
              </a:rPr>
              <a:t>Autorisé</a:t>
            </a:r>
            <a:r>
              <a:rPr lang="en-US" sz="1000" dirty="0">
                <a:latin typeface="Calibri" charset="0"/>
              </a:rPr>
              <a:t> sous CC BY-SA 2.0 via Wikimedia Commons - </a:t>
            </a:r>
            <a:r>
              <a:rPr lang="en-US" sz="1000" dirty="0">
                <a:latin typeface="Calibri" charset="0"/>
                <a:hlinkClick r:id="rId9"/>
              </a:rPr>
              <a:t>https://commons.wikimedia.org/wiki/File:Flickr_-_Rainbirder_-_High-rise_living.jpg#/media/File:Flickr_-_Rainbirder_-_High-rise_living.jpg</a:t>
            </a:r>
            <a:endParaRPr lang="en-US" sz="1000" dirty="0">
              <a:latin typeface="Calibri" charset="0"/>
            </a:endParaRPr>
          </a:p>
          <a:p>
            <a:pPr marL="0" indent="0">
              <a:buNone/>
            </a:pPr>
            <a:endParaRPr lang="en-US" sz="1000" dirty="0">
              <a:latin typeface="Calibri" charset="0"/>
            </a:endParaRPr>
          </a:p>
          <a:p>
            <a:pPr marL="0" indent="0">
              <a:buNone/>
            </a:pPr>
            <a:r>
              <a:rPr lang="en-US" sz="1000" dirty="0"/>
              <a:t>Diapositive</a:t>
            </a:r>
            <a:r>
              <a:rPr lang="en-US" sz="1000" dirty="0">
                <a:latin typeface="Calibri" charset="0"/>
              </a:rPr>
              <a:t> 6: </a:t>
            </a:r>
          </a:p>
          <a:p>
            <a:endParaRPr lang="fr-FR" sz="1000" dirty="0"/>
          </a:p>
          <a:p>
            <a:pPr marL="0" indent="0">
              <a:spcBef>
                <a:spcPct val="30000"/>
              </a:spcBef>
              <a:buNone/>
              <a:defRPr/>
            </a:pPr>
            <a:r>
              <a:rPr lang="fr-FR" sz="1000" dirty="0"/>
              <a:t>Diagramme de becs d’oiseaux modifié par </a:t>
            </a:r>
            <a:r>
              <a:rPr lang="fr-FR" sz="1000" dirty="0" err="1"/>
              <a:t>Shyamal</a:t>
            </a:r>
            <a:r>
              <a:rPr lang="fr-FR" sz="1000" dirty="0"/>
              <a:t> (original) et Jeff Dahl</a:t>
            </a:r>
            <a:r>
              <a:rPr lang="en-US" sz="1000" dirty="0"/>
              <a:t>. (</a:t>
            </a:r>
            <a:r>
              <a:rPr lang="en-US" sz="1000" dirty="0">
                <a:hlinkClick r:id="rId10"/>
              </a:rPr>
              <a:t>https://commons.wikimedia.org/wiki/File:BirdBeaks_named.svg</a:t>
            </a:r>
            <a:r>
              <a:rPr lang="en-US" sz="1000" dirty="0"/>
              <a:t>)</a:t>
            </a:r>
          </a:p>
          <a:p>
            <a:pPr marL="0" indent="0">
              <a:spcBef>
                <a:spcPct val="30000"/>
              </a:spcBef>
              <a:buNone/>
              <a:defRPr/>
            </a:pPr>
            <a:endParaRPr lang="en-US" sz="1000" dirty="0"/>
          </a:p>
          <a:p>
            <a:pPr marL="0" indent="0">
              <a:buNone/>
            </a:pPr>
            <a:r>
              <a:rPr lang="en-US" sz="1000" dirty="0"/>
              <a:t>Diapositive 7: </a:t>
            </a:r>
          </a:p>
          <a:p>
            <a:pPr marL="0" indent="0">
              <a:buNone/>
            </a:pPr>
            <a:r>
              <a:rPr lang="en-US" sz="1000" dirty="0" err="1"/>
              <a:t>Ordinateur</a:t>
            </a:r>
            <a:r>
              <a:rPr lang="en-US" sz="1000" dirty="0"/>
              <a:t>  (</a:t>
            </a:r>
            <a:r>
              <a:rPr lang="en-US" sz="1000" dirty="0">
                <a:hlinkClick r:id="rId11"/>
              </a:rPr>
              <a:t>https://commons.wikimedia.org/wiki/File:Computer-aj_aj_ashton_01.svg</a:t>
            </a:r>
            <a:r>
              <a:rPr lang="en-US" sz="1000" dirty="0"/>
              <a:t>)</a:t>
            </a:r>
          </a:p>
          <a:p>
            <a:pPr marL="0" indent="0">
              <a:buNone/>
            </a:pPr>
            <a:endParaRPr lang="en-US" sz="1000" dirty="0"/>
          </a:p>
          <a:p>
            <a:pPr marL="0" indent="0">
              <a:buNone/>
            </a:pPr>
            <a:r>
              <a:rPr lang="en-US" sz="1000" dirty="0"/>
              <a:t>Diapositive 9:</a:t>
            </a:r>
          </a:p>
          <a:p>
            <a:pPr marL="0" indent="0">
              <a:spcBef>
                <a:spcPct val="30000"/>
              </a:spcBef>
              <a:buNone/>
              <a:defRPr/>
            </a:pPr>
            <a:r>
              <a:rPr lang="en-US" sz="1000" dirty="0" err="1"/>
              <a:t>Biston</a:t>
            </a:r>
            <a:r>
              <a:rPr lang="en-US" sz="1000" dirty="0"/>
              <a:t> </a:t>
            </a:r>
            <a:r>
              <a:rPr lang="en-US" sz="1000" dirty="0" err="1"/>
              <a:t>betularia</a:t>
            </a:r>
            <a:r>
              <a:rPr lang="en-US" sz="1000" dirty="0"/>
              <a:t> par Jerzy Strzelecki(</a:t>
            </a:r>
            <a:r>
              <a:rPr lang="en-US" sz="1000" dirty="0">
                <a:hlinkClick r:id="rId12"/>
              </a:rPr>
              <a:t>https://commons.wikimedia.org/wiki/File:Biston_betularia_20110529_102239_8073M.JPG</a:t>
            </a:r>
            <a:r>
              <a:rPr lang="en-US" sz="1000" dirty="0"/>
              <a:t>)</a:t>
            </a:r>
          </a:p>
          <a:p>
            <a:pPr marL="0" indent="0">
              <a:spcBef>
                <a:spcPct val="30000"/>
              </a:spcBef>
              <a:buNone/>
              <a:defRPr/>
            </a:pPr>
            <a:endParaRPr lang="en-US" sz="1000" dirty="0"/>
          </a:p>
          <a:p>
            <a:pPr marL="0" indent="0">
              <a:spcBef>
                <a:spcPct val="30000"/>
              </a:spcBef>
              <a:buNone/>
              <a:defRPr/>
            </a:pPr>
            <a:r>
              <a:rPr lang="en-US" sz="1000" dirty="0"/>
              <a:t>Diapositive 10:</a:t>
            </a:r>
          </a:p>
          <a:p>
            <a:pPr marL="0" indent="0">
              <a:spcBef>
                <a:spcPct val="30000"/>
              </a:spcBef>
              <a:buNone/>
              <a:defRPr/>
            </a:pPr>
            <a:r>
              <a:rPr lang="en-US" sz="1000" dirty="0"/>
              <a:t>Les deux </a:t>
            </a:r>
            <a:r>
              <a:rPr lang="en-US" sz="1000" dirty="0" err="1"/>
              <a:t>Biston</a:t>
            </a:r>
            <a:r>
              <a:rPr lang="en-US" sz="1000" dirty="0"/>
              <a:t> </a:t>
            </a:r>
            <a:r>
              <a:rPr lang="en-US" sz="1000" dirty="0" err="1"/>
              <a:t>betularia</a:t>
            </a:r>
            <a:r>
              <a:rPr lang="en-US" sz="1000" dirty="0"/>
              <a:t> par Jerzy Strzelecki(</a:t>
            </a:r>
            <a:r>
              <a:rPr lang="en-US" sz="1000" dirty="0">
                <a:hlinkClick r:id="rId13"/>
              </a:rPr>
              <a:t>https://commons.wikimedia.org/wiki/File:Biston_betularia(js)02_Lodz(Poland).jpg)</a:t>
            </a:r>
            <a:endParaRPr lang="en-US" sz="1000" dirty="0"/>
          </a:p>
          <a:p>
            <a:pPr marL="0" indent="0">
              <a:buNone/>
            </a:pPr>
            <a:r>
              <a:rPr lang="en-US" sz="1000" dirty="0"/>
              <a:t>(</a:t>
            </a:r>
            <a:r>
              <a:rPr lang="en-US" sz="1000" dirty="0">
                <a:hlinkClick r:id="rId14"/>
              </a:rPr>
              <a:t>https://commons.wikimedia.org/wiki/File:Biston_betularia(js)01_Lodz(Poland).jpg)</a:t>
            </a:r>
            <a:endParaRPr lang="en-US" sz="1000" dirty="0"/>
          </a:p>
          <a:p>
            <a:pPr marL="0" indent="0">
              <a:buNone/>
            </a:pPr>
            <a:endParaRPr lang="en-US" sz="1000" dirty="0"/>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330182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18227"/>
            <a:ext cx="8229600" cy="6517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r>
              <a:rPr lang="en-US" sz="3200" dirty="0" err="1"/>
              <a:t>Références</a:t>
            </a:r>
            <a:r>
              <a:rPr lang="en-US" sz="3200" dirty="0"/>
              <a:t> des images (suite)</a:t>
            </a:r>
          </a:p>
        </p:txBody>
      </p:sp>
      <p:sp>
        <p:nvSpPr>
          <p:cNvPr id="5" name="Content Placeholder 2"/>
          <p:cNvSpPr>
            <a:spLocks noGrp="1"/>
          </p:cNvSpPr>
          <p:nvPr>
            <p:ph idx="1"/>
          </p:nvPr>
        </p:nvSpPr>
        <p:spPr>
          <a:xfrm>
            <a:off x="300789" y="745958"/>
            <a:ext cx="8229600" cy="5041232"/>
          </a:xfrm>
        </p:spPr>
        <p:txBody>
          <a:bodyPr/>
          <a:lstStyle/>
          <a:p>
            <a:pPr marL="0" indent="0" eaLnBrk="1" hangingPunct="1">
              <a:buNone/>
            </a:pPr>
            <a:r>
              <a:rPr lang="en-US" sz="1000" b="1" dirty="0"/>
              <a:t>Diapositive 11:</a:t>
            </a:r>
          </a:p>
          <a:p>
            <a:pPr marL="0" indent="0">
              <a:spcBef>
                <a:spcPct val="30000"/>
              </a:spcBef>
              <a:buNone/>
              <a:defRPr/>
            </a:pPr>
            <a:r>
              <a:rPr lang="en-US" sz="1000" dirty="0"/>
              <a:t>Dessin de rat par </a:t>
            </a:r>
            <a:r>
              <a:rPr lang="en-US" sz="1000" dirty="0" err="1"/>
              <a:t>Gwilz</a:t>
            </a:r>
            <a:r>
              <a:rPr lang="en-US" sz="1000" dirty="0"/>
              <a:t> (</a:t>
            </a:r>
            <a:r>
              <a:rPr lang="en-US" sz="1000" dirty="0">
                <a:hlinkClick r:id="rId2"/>
              </a:rPr>
              <a:t>https://commons.wikimedia.org/wiki/File:Vector_diagram_of_laboratory_mouse_(black_and_white).svg)</a:t>
            </a:r>
            <a:endParaRPr lang="en-US" sz="1000" dirty="0"/>
          </a:p>
          <a:p>
            <a:pPr marL="0" indent="0">
              <a:spcBef>
                <a:spcPct val="30000"/>
              </a:spcBef>
              <a:buNone/>
              <a:defRPr/>
            </a:pPr>
            <a:endParaRPr lang="en-US" sz="1000" dirty="0"/>
          </a:p>
          <a:p>
            <a:pPr marL="0" indent="0">
              <a:spcBef>
                <a:spcPct val="30000"/>
              </a:spcBef>
              <a:buNone/>
              <a:defRPr/>
            </a:pPr>
            <a:r>
              <a:rPr lang="en-US" sz="1000" dirty="0"/>
              <a:t>Diapositive 12: </a:t>
            </a:r>
          </a:p>
          <a:p>
            <a:pPr marL="0" indent="0">
              <a:buNone/>
            </a:pPr>
            <a:r>
              <a:rPr lang="en-US" sz="1000" dirty="0"/>
              <a:t>"</a:t>
            </a:r>
            <a:r>
              <a:rPr lang="en-US" sz="1000" dirty="0" err="1"/>
              <a:t>Phlogophora</a:t>
            </a:r>
            <a:r>
              <a:rPr lang="en-US" sz="1000" dirty="0"/>
              <a:t> </a:t>
            </a:r>
            <a:r>
              <a:rPr lang="en-US" sz="1000" dirty="0" err="1"/>
              <a:t>meticulosa</a:t>
            </a:r>
            <a:r>
              <a:rPr lang="en-US" sz="1000" dirty="0"/>
              <a:t>, </a:t>
            </a:r>
            <a:r>
              <a:rPr lang="en-US" sz="1000" dirty="0" err="1"/>
              <a:t>Achateule</a:t>
            </a:r>
            <a:r>
              <a:rPr lang="en-US" sz="1000" dirty="0"/>
              <a:t> 1" par </a:t>
            </a:r>
            <a:r>
              <a:rPr lang="en-US" sz="1000" dirty="0" err="1"/>
              <a:t>Böhringer</a:t>
            </a:r>
            <a:r>
              <a:rPr lang="en-US" sz="1000" dirty="0"/>
              <a:t> Friedrich – Travail </a:t>
            </a:r>
            <a:r>
              <a:rPr lang="en-US" sz="1000" dirty="0" err="1"/>
              <a:t>propre</a:t>
            </a:r>
            <a:r>
              <a:rPr lang="en-US" sz="1000" dirty="0"/>
              <a:t>. </a:t>
            </a:r>
            <a:r>
              <a:rPr lang="en-US" sz="1000" dirty="0" err="1"/>
              <a:t>Autorisé</a:t>
            </a:r>
            <a:r>
              <a:rPr lang="en-US" sz="1000" dirty="0"/>
              <a:t> sous CC BY-SA 2.5 via Wikimedia Commons </a:t>
            </a:r>
            <a:r>
              <a:rPr lang="en-US" sz="1000" dirty="0">
                <a:hlinkClick r:id="rId3"/>
              </a:rPr>
              <a:t>–</a:t>
            </a:r>
            <a:r>
              <a:rPr lang="en-US" sz="1000" dirty="0"/>
              <a:t> (</a:t>
            </a:r>
            <a:r>
              <a:rPr lang="en-US" sz="1000" dirty="0">
                <a:hlinkClick r:id="rId3"/>
              </a:rPr>
              <a:t>https://commons.wikimedia.org/wiki/File:Phlogophora_meticulosa,_Achateule_1.JPG#/media/File:Phlogophora_meticulosa,_Achateule_1.JPG</a:t>
            </a:r>
            <a:r>
              <a:rPr lang="en-US" sz="1000" dirty="0"/>
              <a:t>)</a:t>
            </a:r>
          </a:p>
          <a:p>
            <a:pPr marL="0" indent="0">
              <a:buNone/>
            </a:pPr>
            <a:r>
              <a:rPr lang="en-US" sz="1000" dirty="0"/>
              <a:t>"</a:t>
            </a:r>
            <a:r>
              <a:rPr lang="en-US" sz="1000" dirty="0" err="1"/>
              <a:t>Fjellrev</a:t>
            </a:r>
            <a:r>
              <a:rPr lang="en-US" sz="1000" dirty="0"/>
              <a:t> pho" par Mr. Per Harald Olsen – </a:t>
            </a:r>
            <a:r>
              <a:rPr lang="en-US" sz="1000" dirty="0" err="1"/>
              <a:t>Utilisateur</a:t>
            </a:r>
            <a:r>
              <a:rPr lang="en-US" sz="1000" dirty="0"/>
              <a:t> </a:t>
            </a:r>
            <a:r>
              <a:rPr lang="en-US" sz="1000" dirty="0" err="1"/>
              <a:t>Perhols</a:t>
            </a:r>
            <a:r>
              <a:rPr lang="en-US" sz="1000" dirty="0"/>
              <a:t> sur </a:t>
            </a:r>
            <a:r>
              <a:rPr lang="en-US" sz="1000" dirty="0" err="1"/>
              <a:t>no.wikipedia</a:t>
            </a:r>
            <a:r>
              <a:rPr lang="en-US" sz="1000" dirty="0"/>
              <a:t> - </a:t>
            </a:r>
            <a:r>
              <a:rPr lang="en-US" sz="1000" dirty="0" err="1"/>
              <a:t>no.wikipedia</a:t>
            </a:r>
            <a:r>
              <a:rPr lang="en-US" sz="1000" dirty="0"/>
              <a:t>. </a:t>
            </a:r>
            <a:r>
              <a:rPr lang="en-US" sz="1000" dirty="0" err="1"/>
              <a:t>Autorisé</a:t>
            </a:r>
            <a:r>
              <a:rPr lang="en-US" sz="1000" dirty="0"/>
              <a:t> sous CC BY-SA 3.0 via Wikimedia Commons </a:t>
            </a:r>
            <a:r>
              <a:rPr lang="en-US" sz="1000" dirty="0">
                <a:hlinkClick r:id="rId4"/>
              </a:rPr>
              <a:t>–</a:t>
            </a:r>
            <a:r>
              <a:rPr lang="en-US" sz="1000" dirty="0"/>
              <a:t> (</a:t>
            </a:r>
            <a:r>
              <a:rPr lang="en-US" sz="1000" dirty="0">
                <a:hlinkClick r:id="rId4"/>
              </a:rPr>
              <a:t>https://commons.wikimedia.org/wiki/File:Fjellrev_pho.jpg#/media/File:Fjellrev_pho.jpg</a:t>
            </a:r>
            <a:r>
              <a:rPr lang="en-US" sz="1000" dirty="0"/>
              <a:t>)</a:t>
            </a:r>
          </a:p>
          <a:p>
            <a:pPr marL="0" indent="0">
              <a:buNone/>
            </a:pPr>
            <a:endParaRPr lang="en-US" sz="1000" dirty="0"/>
          </a:p>
          <a:p>
            <a:pPr marL="0" indent="0">
              <a:buNone/>
            </a:pPr>
            <a:r>
              <a:rPr lang="en-US" sz="1000" dirty="0"/>
              <a:t>Diapositive 13:</a:t>
            </a:r>
          </a:p>
          <a:p>
            <a:pPr marL="0" indent="0">
              <a:spcBef>
                <a:spcPct val="30000"/>
              </a:spcBef>
              <a:buNone/>
              <a:defRPr/>
            </a:pPr>
            <a:r>
              <a:rPr lang="en-US" sz="1000" dirty="0" err="1"/>
              <a:t>Chiots</a:t>
            </a:r>
            <a:r>
              <a:rPr lang="en-US" sz="1000" dirty="0"/>
              <a:t> golden retriever par </a:t>
            </a:r>
            <a:r>
              <a:rPr lang="en-US" sz="1000" dirty="0" err="1"/>
              <a:t>Koosg</a:t>
            </a:r>
            <a:r>
              <a:rPr lang="en-US" sz="1000" dirty="0"/>
              <a:t>. (</a:t>
            </a:r>
            <a:r>
              <a:rPr lang="en-US" sz="1000" dirty="0">
                <a:hlinkClick r:id="rId5"/>
              </a:rPr>
              <a:t>https://commons.wikimedia.org/wiki/File:Golden_retriever_puppies_4_wk.jpg</a:t>
            </a:r>
            <a:r>
              <a:rPr lang="en-US" sz="1000" dirty="0"/>
              <a:t>)</a:t>
            </a:r>
          </a:p>
          <a:p>
            <a:pPr marL="0" indent="0">
              <a:spcBef>
                <a:spcPct val="30000"/>
              </a:spcBef>
              <a:buNone/>
              <a:defRPr/>
            </a:pPr>
            <a:r>
              <a:rPr lang="en-US" sz="1000" dirty="0" err="1"/>
              <a:t>Guit-guit</a:t>
            </a:r>
            <a:r>
              <a:rPr lang="en-US" sz="1000" dirty="0"/>
              <a:t> </a:t>
            </a:r>
            <a:r>
              <a:rPr lang="en-US" sz="1000" dirty="0" err="1"/>
              <a:t>céruléen</a:t>
            </a:r>
            <a:r>
              <a:rPr lang="en-US" sz="1000" dirty="0"/>
              <a:t> par Gregory “</a:t>
            </a:r>
            <a:r>
              <a:rPr lang="en-US" sz="1000" dirty="0" err="1"/>
              <a:t>Slobirdr</a:t>
            </a:r>
            <a:r>
              <a:rPr lang="en-US" sz="1000" dirty="0"/>
              <a:t>” Smith (</a:t>
            </a:r>
            <a:r>
              <a:rPr lang="en-US" sz="1000" dirty="0">
                <a:hlinkClick r:id="rId6"/>
              </a:rPr>
              <a:t>https://commons.wikimedia.org/wiki/File:Purple_Honeycreeper_(Cyanerpes_caeruleus)_(13962727398).jpg)</a:t>
            </a:r>
            <a:endParaRPr lang="en-US" sz="1000" dirty="0"/>
          </a:p>
          <a:p>
            <a:pPr marL="0" indent="0">
              <a:buNone/>
            </a:pPr>
            <a:r>
              <a:rPr lang="en-US" sz="1000" dirty="0"/>
              <a:t>"Rico - Alligator albinos" par Sherrif2966 – Travail </a:t>
            </a:r>
            <a:r>
              <a:rPr lang="en-US" sz="1000" dirty="0" err="1"/>
              <a:t>propre</a:t>
            </a:r>
            <a:r>
              <a:rPr lang="en-US" sz="1000" dirty="0"/>
              <a:t>. </a:t>
            </a:r>
            <a:r>
              <a:rPr lang="en-US" sz="1000" dirty="0" err="1"/>
              <a:t>Autorisé</a:t>
            </a:r>
            <a:r>
              <a:rPr lang="en-US" sz="1000" dirty="0"/>
              <a:t> sous CC BY-SA 4.0 via Wikimedia Commons - </a:t>
            </a:r>
            <a:r>
              <a:rPr lang="en-US" sz="1000" dirty="0">
                <a:hlinkClick r:id="rId7"/>
              </a:rPr>
              <a:t>https://commons.wikimedia.org/wiki/File:Rico_-_Albino_Alligator.jpg#/media/File:Rico_-_Albino_Alligator.jpg</a:t>
            </a:r>
            <a:endParaRPr lang="en-US" sz="1000" dirty="0"/>
          </a:p>
          <a:p>
            <a:pPr marL="0" indent="0" eaLnBrk="1" hangingPunct="1">
              <a:buNone/>
            </a:pPr>
            <a:endParaRPr lang="en-US" sz="1000" dirty="0"/>
          </a:p>
          <a:p>
            <a:pPr marL="0" indent="0" eaLnBrk="1" hangingPunct="1">
              <a:buNone/>
            </a:pPr>
            <a:r>
              <a:rPr lang="en-US" sz="1000" dirty="0"/>
              <a:t>Diapositive 14: </a:t>
            </a:r>
          </a:p>
          <a:p>
            <a:pPr marL="0" indent="0" eaLnBrk="1" hangingPunct="1">
              <a:buNone/>
            </a:pPr>
            <a:r>
              <a:rPr lang="fr-FR" sz="1000" dirty="0"/>
              <a:t>Pattes griffées: "</a:t>
            </a:r>
            <a:r>
              <a:rPr lang="fr-FR" sz="1000" dirty="0" err="1"/>
              <a:t>Circaetus</a:t>
            </a:r>
            <a:r>
              <a:rPr lang="fr-FR" sz="1000" dirty="0"/>
              <a:t> </a:t>
            </a:r>
            <a:r>
              <a:rPr lang="fr-FR" sz="1000" dirty="0" err="1"/>
              <a:t>gallicus</a:t>
            </a:r>
            <a:r>
              <a:rPr lang="fr-FR" sz="1000" dirty="0"/>
              <a:t> </a:t>
            </a:r>
            <a:r>
              <a:rPr lang="fr-FR" sz="1000" dirty="0" err="1"/>
              <a:t>claw</a:t>
            </a:r>
            <a:r>
              <a:rPr lang="fr-FR" sz="1000" dirty="0"/>
              <a:t>" par l’utilisateur initial était </a:t>
            </a:r>
            <a:r>
              <a:rPr lang="fr-FR" sz="1000" dirty="0" err="1"/>
              <a:t>Emlok</a:t>
            </a:r>
            <a:r>
              <a:rPr lang="fr-FR" sz="1000" dirty="0"/>
              <a:t> sur </a:t>
            </a:r>
            <a:r>
              <a:rPr lang="fr-FR" sz="1000" dirty="0" err="1"/>
              <a:t>pl.wikipedia</a:t>
            </a:r>
            <a:r>
              <a:rPr lang="fr-FR" sz="1000" dirty="0"/>
              <a:t> – Originellement de </a:t>
            </a:r>
            <a:r>
              <a:rPr lang="fr-FR" sz="1000" dirty="0" err="1"/>
              <a:t>pl.wikipedia</a:t>
            </a:r>
            <a:r>
              <a:rPr lang="fr-FR" sz="1000" dirty="0"/>
              <a:t>; description de l’image est/était ici.. Autorisé sous </a:t>
            </a:r>
            <a:r>
              <a:rPr lang="en-US" sz="1000" dirty="0"/>
              <a:t>CC BY-SA 3.0 via Wikimedia Commons - </a:t>
            </a:r>
            <a:r>
              <a:rPr lang="en-US" sz="1000" dirty="0">
                <a:hlinkClick r:id="rId8"/>
              </a:rPr>
              <a:t>https://commons.wikimedia.org/wiki/File:Circaetus_gallicus_claw.jpg#/media/File:Circaetus_gallicus_claw.jpg</a:t>
            </a:r>
            <a:endParaRPr lang="en-US" sz="1000" dirty="0"/>
          </a:p>
          <a:p>
            <a:pPr marL="0" indent="0" eaLnBrk="1" hangingPunct="1">
              <a:buNone/>
            </a:pPr>
            <a:r>
              <a:rPr lang="en-US" sz="1000" dirty="0"/>
              <a:t>Pied </a:t>
            </a:r>
            <a:r>
              <a:rPr lang="en-US" sz="1000" dirty="0" err="1"/>
              <a:t>palmé</a:t>
            </a:r>
            <a:r>
              <a:rPr lang="en-US" sz="1000" dirty="0"/>
              <a:t> et Doryphore de </a:t>
            </a:r>
            <a:r>
              <a:rPr lang="en-US" sz="1000" dirty="0" err="1"/>
              <a:t>domaine</a:t>
            </a:r>
            <a:r>
              <a:rPr lang="en-US" sz="1000" dirty="0"/>
              <a:t> public.</a:t>
            </a:r>
          </a:p>
          <a:p>
            <a:pPr marL="0" indent="0" eaLnBrk="1" hangingPunct="1">
              <a:buNone/>
            </a:pPr>
            <a:r>
              <a:rPr lang="en-US" sz="1000" dirty="0"/>
              <a:t>Pincushion cactus: (</a:t>
            </a:r>
            <a:r>
              <a:rPr lang="en-US" sz="1000" dirty="0">
                <a:hlinkClick r:id="rId9"/>
              </a:rPr>
              <a:t>https://commons.wikimedia.org/wiki/File:Siler_pincushion_cactus_(Pediocactus_sileri)_(6307401470).jpg)</a:t>
            </a:r>
            <a:r>
              <a:rPr lang="en-US" sz="1000" dirty="0"/>
              <a:t> par USFWS Mountain-Prairie</a:t>
            </a:r>
          </a:p>
          <a:p>
            <a:pPr marL="0" indent="0" eaLnBrk="1" hangingPunct="1">
              <a:buNone/>
            </a:pPr>
            <a:endParaRPr lang="en-US" sz="1000" dirty="0"/>
          </a:p>
          <a:p>
            <a:pPr marL="0" indent="0" eaLnBrk="1" hangingPunct="1">
              <a:buNone/>
            </a:pPr>
            <a:r>
              <a:rPr lang="en-US" sz="1000" dirty="0"/>
              <a:t>Diapositive 15:</a:t>
            </a:r>
          </a:p>
          <a:p>
            <a:pPr marL="0" indent="0">
              <a:spcBef>
                <a:spcPct val="30000"/>
              </a:spcBef>
              <a:buNone/>
              <a:defRPr/>
            </a:pPr>
            <a:r>
              <a:rPr lang="en-US" sz="1000" dirty="0"/>
              <a:t>Gecko par </a:t>
            </a:r>
            <a:r>
              <a:rPr lang="en-US" sz="1000" dirty="0" err="1"/>
              <a:t>FraKctured</a:t>
            </a:r>
            <a:r>
              <a:rPr lang="en-US" sz="1000" dirty="0"/>
              <a:t> (</a:t>
            </a:r>
            <a:r>
              <a:rPr lang="en-US" sz="1000" dirty="0">
                <a:hlinkClick r:id="rId10"/>
              </a:rPr>
              <a:t>https://commons.wikimedia.org/wiki/File:Gecko_regenerating_tail.jpg</a:t>
            </a:r>
            <a:r>
              <a:rPr lang="en-US" sz="1000" dirty="0"/>
              <a:t>)</a:t>
            </a:r>
          </a:p>
          <a:p>
            <a:pPr marL="0" indent="0">
              <a:spcBef>
                <a:spcPct val="30000"/>
              </a:spcBef>
              <a:buNone/>
              <a:defRPr/>
            </a:pPr>
            <a:endParaRPr lang="en-US" sz="1000" dirty="0"/>
          </a:p>
          <a:p>
            <a:pPr marL="0" indent="0" eaLnBrk="1" hangingPunct="1">
              <a:buNone/>
            </a:pPr>
            <a:endParaRPr lang="en-US" sz="1000" dirty="0"/>
          </a:p>
          <a:p>
            <a:pPr marL="0" indent="0">
              <a:buNone/>
            </a:pPr>
            <a:endParaRPr lang="en-US" sz="1000" dirty="0"/>
          </a:p>
          <a:p>
            <a:pPr marL="0" indent="0">
              <a:buNone/>
            </a:pPr>
            <a:endParaRPr lang="en-US" sz="1000" dirty="0"/>
          </a:p>
        </p:txBody>
      </p:sp>
    </p:spTree>
    <p:extLst>
      <p:ext uri="{BB962C8B-B14F-4D97-AF65-F5344CB8AC3E}">
        <p14:creationId xmlns:p14="http://schemas.microsoft.com/office/powerpoint/2010/main" val="186729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28588"/>
            <a:ext cx="8229600" cy="889000"/>
          </a:xfrm>
        </p:spPr>
        <p:txBody>
          <a:bodyPr/>
          <a:lstStyle/>
          <a:p>
            <a:pPr eaLnBrk="1" hangingPunct="1"/>
            <a:r>
              <a:rPr lang="en-US" sz="3200" dirty="0" err="1"/>
              <a:t>Idées</a:t>
            </a:r>
            <a:r>
              <a:rPr lang="en-US" sz="3200" dirty="0"/>
              <a:t> </a:t>
            </a:r>
            <a:r>
              <a:rPr lang="en-US" sz="3200" dirty="0" err="1"/>
              <a:t>erronées</a:t>
            </a:r>
            <a:r>
              <a:rPr lang="en-US" sz="3200" dirty="0"/>
              <a:t> </a:t>
            </a:r>
            <a:r>
              <a:rPr lang="en-US" sz="3200" dirty="0" err="1"/>
              <a:t>courantes</a:t>
            </a:r>
            <a:endParaRPr lang="en-US" sz="3200" dirty="0"/>
          </a:p>
        </p:txBody>
      </p:sp>
      <p:sp>
        <p:nvSpPr>
          <p:cNvPr id="3" name="Content Placeholder 2"/>
          <p:cNvSpPr>
            <a:spLocks noGrp="1"/>
          </p:cNvSpPr>
          <p:nvPr>
            <p:ph idx="1"/>
          </p:nvPr>
        </p:nvSpPr>
        <p:spPr>
          <a:xfrm>
            <a:off x="457200" y="1216025"/>
            <a:ext cx="8229600" cy="5451475"/>
          </a:xfrm>
        </p:spPr>
        <p:txBody>
          <a:bodyPr>
            <a:normAutofit lnSpcReduction="10000"/>
          </a:bodyPr>
          <a:lstStyle/>
          <a:p>
            <a:pPr eaLnBrk="1" hangingPunct="1">
              <a:lnSpc>
                <a:spcPct val="70000"/>
              </a:lnSpc>
            </a:pPr>
            <a:r>
              <a:rPr lang="fr-FR" sz="2200" dirty="0"/>
              <a:t>Les ressources naturelles ne sont pas limitées</a:t>
            </a:r>
          </a:p>
          <a:p>
            <a:pPr eaLnBrk="1" hangingPunct="1">
              <a:lnSpc>
                <a:spcPct val="70000"/>
              </a:lnSpc>
            </a:pPr>
            <a:r>
              <a:rPr lang="fr-FR" sz="2200" dirty="0"/>
              <a:t>Les organismes vivant ne rivalisent pas pour survivre ou se reproduire, ou si il y a de la concurrence, le plus fort survit toujours. </a:t>
            </a:r>
          </a:p>
          <a:p>
            <a:pPr eaLnBrk="1" hangingPunct="1">
              <a:lnSpc>
                <a:spcPct val="70000"/>
              </a:lnSpc>
            </a:pPr>
            <a:r>
              <a:rPr lang="fr-FR" sz="2200" dirty="0">
                <a:solidFill>
                  <a:srgbClr val="FF0000"/>
                </a:solidFill>
              </a:rPr>
              <a:t>Il n’y a pas de variation au sein d’une population, ou s’il  y en a, cela n’affecte pas la survie. </a:t>
            </a:r>
          </a:p>
          <a:p>
            <a:pPr eaLnBrk="1" hangingPunct="1">
              <a:lnSpc>
                <a:spcPct val="70000"/>
              </a:lnSpc>
            </a:pPr>
            <a:r>
              <a:rPr lang="fr-FR" sz="2200" dirty="0">
                <a:solidFill>
                  <a:srgbClr val="FF0000"/>
                </a:solidFill>
              </a:rPr>
              <a:t>Lorsqu’un caractère n’est plus bénéfique, il disparaît. </a:t>
            </a:r>
          </a:p>
          <a:p>
            <a:pPr eaLnBrk="1" hangingPunct="1">
              <a:lnSpc>
                <a:spcPct val="70000"/>
              </a:lnSpc>
            </a:pPr>
            <a:r>
              <a:rPr lang="fr-FR" sz="2200" dirty="0">
                <a:solidFill>
                  <a:srgbClr val="FF0000"/>
                </a:solidFill>
              </a:rPr>
              <a:t>Les caractères sont acquis au cours d’une vie seront hérités pas la progéniture. </a:t>
            </a:r>
          </a:p>
          <a:p>
            <a:pPr eaLnBrk="1" hangingPunct="1">
              <a:lnSpc>
                <a:spcPct val="70000"/>
              </a:lnSpc>
            </a:pPr>
            <a:r>
              <a:rPr lang="fr-FR" sz="2200" dirty="0"/>
              <a:t>Les caractères qui sont positivement influencés par l’environnement seront transmis à la progéniture. </a:t>
            </a:r>
          </a:p>
          <a:p>
            <a:pPr eaLnBrk="1" hangingPunct="1">
              <a:lnSpc>
                <a:spcPct val="70000"/>
              </a:lnSpc>
            </a:pPr>
            <a:r>
              <a:rPr lang="fr-FR" sz="2200" dirty="0">
                <a:solidFill>
                  <a:srgbClr val="FF0000"/>
                </a:solidFill>
              </a:rPr>
              <a:t>Aptitude= force, vitesse, intelligence ou longévité et elle n’est pas dépendante de l’environnement.</a:t>
            </a:r>
          </a:p>
          <a:p>
            <a:pPr eaLnBrk="1" hangingPunct="1">
              <a:lnSpc>
                <a:spcPct val="70000"/>
              </a:lnSpc>
            </a:pPr>
            <a:r>
              <a:rPr lang="fr-FR" sz="2200" dirty="0">
                <a:solidFill>
                  <a:srgbClr val="FF0000"/>
                </a:solidFill>
              </a:rPr>
              <a:t>Les mutation se produisent pour répondre aux besoin de la population et change la population entière.</a:t>
            </a:r>
          </a:p>
          <a:p>
            <a:pPr eaLnBrk="1" hangingPunct="1">
              <a:lnSpc>
                <a:spcPct val="70000"/>
              </a:lnSpc>
            </a:pPr>
            <a:r>
              <a:rPr lang="fr-FR" sz="2200" dirty="0">
                <a:solidFill>
                  <a:srgbClr val="FF0000"/>
                </a:solidFill>
              </a:rPr>
              <a:t>Les organismes peuvent intentionnellement devenir une nouvelle espèce.</a:t>
            </a:r>
          </a:p>
          <a:p>
            <a:pPr eaLnBrk="1" hangingPunct="1">
              <a:lnSpc>
                <a:spcPct val="70000"/>
              </a:lnSpc>
            </a:pPr>
            <a:r>
              <a:rPr lang="fr-FR" sz="2200" dirty="0">
                <a:solidFill>
                  <a:srgbClr val="FF0000"/>
                </a:solidFill>
              </a:rPr>
              <a:t>Les mutations sont des réponses adaptives/intentionnelles à l’environnement.</a:t>
            </a:r>
          </a:p>
          <a:p>
            <a:pPr eaLnBrk="1" hangingPunct="1">
              <a:lnSpc>
                <a:spcPct val="70000"/>
              </a:lnSpc>
            </a:pPr>
            <a:endParaRPr lang="en-US" sz="1700" dirty="0"/>
          </a:p>
          <a:p>
            <a:pPr eaLnBrk="1" hangingPunct="1">
              <a:lnSpc>
                <a:spcPct val="70000"/>
              </a:lnSpc>
              <a:buFont typeface="Arial" charset="0"/>
              <a:buNone/>
            </a:pPr>
            <a:r>
              <a:rPr lang="en-US" sz="1700" dirty="0" err="1"/>
              <a:t>Inventaire</a:t>
            </a:r>
            <a:r>
              <a:rPr lang="en-US" sz="1700" dirty="0"/>
              <a:t> de concepts par Anderson et al., </a:t>
            </a:r>
            <a:r>
              <a:rPr lang="en-US" sz="1700" i="1" dirty="0"/>
              <a:t>JRST</a:t>
            </a:r>
            <a:r>
              <a:rPr lang="en-US" sz="1700" dirty="0"/>
              <a:t>, 2002</a:t>
            </a:r>
          </a:p>
          <a:p>
            <a:pPr eaLnBrk="1" hangingPunct="1">
              <a:lnSpc>
                <a:spcPct val="70000"/>
              </a:lnSpc>
              <a:buFont typeface="Arial" charset="0"/>
              <a:buNone/>
            </a:pPr>
            <a:r>
              <a:rPr lang="en-US" sz="17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1663700"/>
          </a:xfrm>
        </p:spPr>
        <p:txBody>
          <a:bodyPr/>
          <a:lstStyle/>
          <a:p>
            <a:pPr marL="0" indent="0" algn="ctr">
              <a:buNone/>
            </a:pPr>
            <a:r>
              <a:rPr lang="fr-FR" sz="2800" dirty="0"/>
              <a:t>Comment est-ce qu’un caractère est transmis aux descendants d’un organisme vivant?</a:t>
            </a:r>
          </a:p>
          <a:p>
            <a:pPr marL="0" indent="0" algn="ctr">
              <a:buNone/>
            </a:pPr>
            <a:r>
              <a:rPr lang="en-US" sz="2800" dirty="0"/>
              <a:t>Est-</a:t>
            </a:r>
            <a:r>
              <a:rPr lang="en-US" sz="2800" dirty="0" err="1"/>
              <a:t>ce</a:t>
            </a:r>
            <a:r>
              <a:rPr lang="en-US" sz="2800" dirty="0"/>
              <a:t> </a:t>
            </a:r>
            <a:r>
              <a:rPr lang="en-US" sz="2800" dirty="0" err="1"/>
              <a:t>qu’avoir</a:t>
            </a:r>
            <a:r>
              <a:rPr lang="en-US" sz="2800" dirty="0"/>
              <a:t> un long </a:t>
            </a:r>
            <a:r>
              <a:rPr lang="en-US" sz="2800" dirty="0" err="1"/>
              <a:t>cou</a:t>
            </a:r>
            <a:r>
              <a:rPr lang="en-US" sz="2800" dirty="0"/>
              <a:t> </a:t>
            </a:r>
            <a:r>
              <a:rPr lang="en-US" sz="2800" dirty="0" err="1"/>
              <a:t>est</a:t>
            </a:r>
            <a:r>
              <a:rPr lang="en-US" sz="2800" dirty="0"/>
              <a:t> un </a:t>
            </a:r>
            <a:r>
              <a:rPr lang="en-US" sz="2800" dirty="0" err="1"/>
              <a:t>avantage</a:t>
            </a:r>
            <a:r>
              <a:rPr lang="en-US" sz="2800" dirty="0"/>
              <a:t>?</a:t>
            </a:r>
          </a:p>
        </p:txBody>
      </p:sp>
      <p:pic>
        <p:nvPicPr>
          <p:cNvPr id="4" name="Picture 2" descr="Giraffe interactio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6120" y="1639087"/>
            <a:ext cx="4673651" cy="4946135"/>
          </a:xfrm>
          <a:prstGeom prst="rect">
            <a:avLst/>
          </a:prstGeom>
          <a:noFill/>
        </p:spPr>
      </p:pic>
    </p:spTree>
    <p:extLst>
      <p:ext uri="{BB962C8B-B14F-4D97-AF65-F5344CB8AC3E}">
        <p14:creationId xmlns:p14="http://schemas.microsoft.com/office/powerpoint/2010/main" val="416057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54000"/>
            <a:ext cx="8686800" cy="4525963"/>
          </a:xfrm>
        </p:spPr>
        <p:txBody>
          <a:bodyPr/>
          <a:lstStyle/>
          <a:p>
            <a:pPr algn="ctr">
              <a:buNone/>
            </a:pPr>
            <a:r>
              <a:rPr lang="fr-FR" dirty="0">
                <a:latin typeface="Calibri" charset="0"/>
              </a:rPr>
              <a:t>    </a:t>
            </a:r>
            <a:r>
              <a:rPr lang="fr-FR" b="1" dirty="0">
                <a:latin typeface="Calibri" charset="0"/>
              </a:rPr>
              <a:t>Discussion</a:t>
            </a:r>
          </a:p>
          <a:p>
            <a:pPr algn="just">
              <a:buNone/>
            </a:pPr>
            <a:r>
              <a:rPr lang="fr-FR" dirty="0"/>
              <a:t>Une girafe enceinte étire son long cou pour atteindre les feuilles vertes d’un arbre. Quand le bébé sera grand, </a:t>
            </a:r>
            <a:r>
              <a:rPr lang="fr-FR" dirty="0" err="1"/>
              <a:t>aura-t-il</a:t>
            </a:r>
            <a:r>
              <a:rPr lang="fr-FR" dirty="0"/>
              <a:t> un cou plus long parce que sa mère étirait autant le sien?</a:t>
            </a:r>
            <a:endParaRPr lang="fr-FR" sz="2000" dirty="0"/>
          </a:p>
        </p:txBody>
      </p:sp>
      <p:pic>
        <p:nvPicPr>
          <p:cNvPr id="33794" name="Picture 2" descr="File:Giraffe feeding, Tanzania crop.jpg"/>
          <p:cNvPicPr>
            <a:picLocks noChangeAspect="1" noChangeArrowheads="1"/>
          </p:cNvPicPr>
          <p:nvPr/>
        </p:nvPicPr>
        <p:blipFill>
          <a:blip r:embed="rId3"/>
          <a:srcRect/>
          <a:stretch>
            <a:fillRect/>
          </a:stretch>
        </p:blipFill>
        <p:spPr bwMode="auto">
          <a:xfrm>
            <a:off x="2101606" y="2914021"/>
            <a:ext cx="5360603" cy="3578202"/>
          </a:xfrm>
          <a:prstGeom prst="rect">
            <a:avLst/>
          </a:prstGeom>
          <a:noFill/>
        </p:spPr>
      </p:pic>
    </p:spTree>
    <p:extLst>
      <p:ext uri="{BB962C8B-B14F-4D97-AF65-F5344CB8AC3E}">
        <p14:creationId xmlns:p14="http://schemas.microsoft.com/office/powerpoint/2010/main" val="207668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635" y="535075"/>
            <a:ext cx="8229600" cy="4525963"/>
          </a:xfrm>
        </p:spPr>
        <p:txBody>
          <a:bodyPr/>
          <a:lstStyle/>
          <a:p>
            <a:pPr marL="0" indent="0" algn="ctr">
              <a:buNone/>
            </a:pPr>
            <a:r>
              <a:rPr lang="fr-FR" b="1" dirty="0"/>
              <a:t>Discussion</a:t>
            </a:r>
          </a:p>
          <a:p>
            <a:pPr marL="0" indent="0">
              <a:buNone/>
            </a:pPr>
            <a:r>
              <a:rPr lang="fr-FR" dirty="0"/>
              <a:t>Imagine deux paires de girafes:</a:t>
            </a:r>
          </a:p>
          <a:p>
            <a:pPr marL="514350" indent="-514350">
              <a:buAutoNum type="arabicPeriod"/>
            </a:pPr>
            <a:r>
              <a:rPr lang="fr-FR" dirty="0"/>
              <a:t>Un mâle et une femelle qui ne mangent que du sommet des grands arbres.</a:t>
            </a:r>
          </a:p>
          <a:p>
            <a:pPr marL="514350" indent="-514350">
              <a:buAutoNum type="arabicPeriod"/>
            </a:pPr>
            <a:r>
              <a:rPr lang="fr-FR" dirty="0"/>
              <a:t>Un mâle et une femelle qui ne mangent que des feuilles des branches basses. </a:t>
            </a:r>
          </a:p>
          <a:p>
            <a:pPr marL="514350" indent="-514350">
              <a:buAutoNum type="arabicPeriod"/>
            </a:pPr>
            <a:endParaRPr lang="fr-FR" dirty="0"/>
          </a:p>
          <a:p>
            <a:pPr marL="0" indent="0">
              <a:buNone/>
            </a:pPr>
            <a:r>
              <a:rPr lang="fr-FR" dirty="0"/>
              <a:t>Si chaque paire a un bébé </a:t>
            </a:r>
          </a:p>
          <a:p>
            <a:pPr marL="0" indent="0">
              <a:buNone/>
            </a:pPr>
            <a:r>
              <a:rPr lang="fr-FR" dirty="0"/>
              <a:t>girafe, quel bébé aura un</a:t>
            </a:r>
          </a:p>
          <a:p>
            <a:pPr marL="0" indent="0">
              <a:buNone/>
            </a:pPr>
            <a:r>
              <a:rPr lang="fr-FR" dirty="0"/>
              <a:t>plus long cou?</a:t>
            </a:r>
          </a:p>
        </p:txBody>
      </p:sp>
      <p:pic>
        <p:nvPicPr>
          <p:cNvPr id="1026" name="Picture 2" descr="File:BabyMasaiGiraffe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43789" y="3905887"/>
            <a:ext cx="2909172" cy="27058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1625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lickr - Rainbirder - High-rise liv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127" y="1041400"/>
            <a:ext cx="2744991" cy="5584825"/>
          </a:xfrm>
          <a:prstGeom prst="rect">
            <a:avLst/>
          </a:prstGeom>
          <a:noFill/>
        </p:spPr>
      </p:pic>
      <p:sp>
        <p:nvSpPr>
          <p:cNvPr id="8" name="Content Placeholder 2"/>
          <p:cNvSpPr>
            <a:spLocks noGrp="1"/>
          </p:cNvSpPr>
          <p:nvPr>
            <p:ph idx="1"/>
          </p:nvPr>
        </p:nvSpPr>
        <p:spPr>
          <a:xfrm>
            <a:off x="3191434" y="1120067"/>
            <a:ext cx="5676900" cy="5427489"/>
          </a:xfrm>
        </p:spPr>
        <p:txBody>
          <a:bodyPr/>
          <a:lstStyle/>
          <a:p>
            <a:pPr marL="514350" indent="-514350">
              <a:buFont typeface="+mj-lt"/>
              <a:buAutoNum type="arabicPeriod"/>
            </a:pPr>
            <a:r>
              <a:rPr lang="fr-CA" sz="3000" dirty="0"/>
              <a:t>Comment les girafes </a:t>
            </a:r>
            <a:r>
              <a:rPr lang="fr-CA" sz="3000" dirty="0" err="1"/>
              <a:t>ont-elles</a:t>
            </a:r>
            <a:r>
              <a:rPr lang="fr-CA" sz="3000" dirty="0"/>
              <a:t> hérité d’un si long cou?</a:t>
            </a:r>
          </a:p>
          <a:p>
            <a:pPr marL="514350" indent="-514350">
              <a:buFont typeface="+mj-lt"/>
              <a:buAutoNum type="arabicPeriod"/>
            </a:pPr>
            <a:endParaRPr lang="fr-CA" sz="3000" dirty="0"/>
          </a:p>
          <a:p>
            <a:pPr marL="514350" indent="-514350">
              <a:buFont typeface="+mj-lt"/>
              <a:buAutoNum type="arabicPeriod"/>
            </a:pPr>
            <a:r>
              <a:rPr lang="fr-CA" sz="3000" dirty="0"/>
              <a:t>Les bébés girafes seront-ils semblables à leurs parents? Pourquoi? </a:t>
            </a:r>
          </a:p>
          <a:p>
            <a:pPr marL="514350" indent="-514350">
              <a:buFont typeface="+mj-lt"/>
              <a:buAutoNum type="arabicPeriod"/>
            </a:pPr>
            <a:endParaRPr lang="fr-CA" sz="3000" dirty="0"/>
          </a:p>
          <a:p>
            <a:pPr marL="514350" indent="-514350">
              <a:buFont typeface="+mj-lt"/>
              <a:buAutoNum type="arabicPeriod"/>
            </a:pPr>
            <a:r>
              <a:rPr lang="fr-CA" sz="3000" dirty="0"/>
              <a:t>Comment les caractères, comme la longueur du cou, se transmet-elle des parents à la progéniture?</a:t>
            </a:r>
          </a:p>
        </p:txBody>
      </p:sp>
      <p:sp>
        <p:nvSpPr>
          <p:cNvPr id="9" name="Content Placeholder 2"/>
          <p:cNvSpPr txBox="1">
            <a:spLocks/>
          </p:cNvSpPr>
          <p:nvPr/>
        </p:nvSpPr>
        <p:spPr bwMode="auto">
          <a:xfrm>
            <a:off x="369127" y="209550"/>
            <a:ext cx="9144000" cy="166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defRPr/>
            </a:pPr>
            <a:r>
              <a:rPr lang="fr-CA" sz="3400" dirty="0">
                <a:latin typeface="+mn-lt"/>
              </a:rPr>
              <a:t>Questions (réponse individuelle sur la feuille de travail) </a:t>
            </a:r>
            <a:endParaRPr kumimoji="0" lang="fr-CA" sz="3400" b="0" i="0" u="none" strike="noStrike" kern="1200" cap="none" spc="0" normalizeH="0" baseline="0" dirty="0">
              <a:ln>
                <a:noFill/>
              </a:ln>
              <a:solidFill>
                <a:schemeClr val="tx1"/>
              </a:solidFill>
              <a:effectLst/>
              <a:uLnTx/>
              <a:uFillTx/>
              <a:latin typeface="+mn-lt"/>
              <a:ea typeface="ＭＳ Ｐゴシック"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6631" y="2167467"/>
            <a:ext cx="3985289" cy="3046988"/>
          </a:xfrm>
          <a:prstGeom prst="rect">
            <a:avLst/>
          </a:prstGeom>
          <a:noFill/>
        </p:spPr>
        <p:txBody>
          <a:bodyPr wrap="square" rtlCol="0">
            <a:spAutoFit/>
          </a:bodyPr>
          <a:lstStyle/>
          <a:p>
            <a:pPr algn="ctr"/>
            <a:r>
              <a:rPr lang="en-US" sz="3200" b="1" dirty="0">
                <a:latin typeface="+mj-lt"/>
              </a:rPr>
              <a:t>Discussion</a:t>
            </a:r>
          </a:p>
          <a:p>
            <a:r>
              <a:rPr lang="fr-FR" sz="3200" dirty="0">
                <a:latin typeface="+mj-lt"/>
              </a:rPr>
              <a:t>Comment ces idées s’appliquent-elles aux oiseaux ayant des becs de formes et grandeurs différentes?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809" y="170822"/>
            <a:ext cx="3272124" cy="6576646"/>
          </a:xfrm>
          <a:prstGeom prst="rect">
            <a:avLst/>
          </a:prstGeom>
        </p:spPr>
      </p:pic>
    </p:spTree>
    <p:extLst>
      <p:ext uri="{BB962C8B-B14F-4D97-AF65-F5344CB8AC3E}">
        <p14:creationId xmlns:p14="http://schemas.microsoft.com/office/powerpoint/2010/main" val="344723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5413"/>
            <a:ext cx="8229600" cy="4525963"/>
          </a:xfrm>
        </p:spPr>
        <p:txBody>
          <a:bodyPr/>
          <a:lstStyle/>
          <a:p>
            <a:pPr marL="0" indent="0" algn="ctr">
              <a:buNone/>
            </a:pPr>
            <a:r>
              <a:rPr lang="fr-FR" b="1" dirty="0"/>
              <a:t>Activité</a:t>
            </a:r>
          </a:p>
          <a:p>
            <a:pPr marL="0" indent="0" algn="ctr">
              <a:buNone/>
            </a:pPr>
            <a:r>
              <a:rPr lang="fr-FR" dirty="0"/>
              <a:t>Si vous utilisez l’activité de La phalène du bouleau, passez à la diapositive suivante.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179" y="2472720"/>
            <a:ext cx="3268934" cy="251380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8092" y="2472720"/>
            <a:ext cx="4254136" cy="2513808"/>
          </a:xfrm>
          <a:prstGeom prst="rect">
            <a:avLst/>
          </a:prstGeom>
        </p:spPr>
      </p:pic>
    </p:spTree>
    <p:extLst>
      <p:ext uri="{BB962C8B-B14F-4D97-AF65-F5344CB8AC3E}">
        <p14:creationId xmlns:p14="http://schemas.microsoft.com/office/powerpoint/2010/main" val="226233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89224"/>
          </a:xfrm>
        </p:spPr>
        <p:txBody>
          <a:bodyPr/>
          <a:lstStyle/>
          <a:p>
            <a:r>
              <a:rPr lang="fr-FR" sz="3200" b="1" dirty="0"/>
              <a:t>Explorer</a:t>
            </a:r>
            <a:br>
              <a:rPr lang="fr-FR" sz="3200" dirty="0"/>
            </a:br>
            <a:r>
              <a:rPr lang="fr-FR" sz="3200" dirty="0"/>
              <a:t>Activité de la Chasse au riz</a:t>
            </a:r>
            <a:br>
              <a:rPr lang="en-US" dirty="0"/>
            </a:br>
            <a:endParaRPr lang="en-US" sz="3200" dirty="0"/>
          </a:p>
        </p:txBody>
      </p:sp>
      <p:pic>
        <p:nvPicPr>
          <p:cNvPr id="4" name="Picture 3" descr="photo 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1116" y="2189224"/>
            <a:ext cx="2798466" cy="2098849"/>
          </a:xfrm>
          <a:prstGeom prst="rect">
            <a:avLst/>
          </a:prstGeom>
        </p:spPr>
      </p:pic>
      <p:pic>
        <p:nvPicPr>
          <p:cNvPr id="5" name="Picture 4" descr="photo 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2647" y="2189224"/>
            <a:ext cx="2798465" cy="2098849"/>
          </a:xfrm>
          <a:prstGeom prst="rect">
            <a:avLst/>
          </a:prstGeom>
        </p:spPr>
      </p:pic>
      <p:sp>
        <p:nvSpPr>
          <p:cNvPr id="3" name="TextBox 2"/>
          <p:cNvSpPr txBox="1"/>
          <p:nvPr/>
        </p:nvSpPr>
        <p:spPr>
          <a:xfrm>
            <a:off x="600406" y="5194998"/>
            <a:ext cx="7943200" cy="1200329"/>
          </a:xfrm>
          <a:prstGeom prst="rect">
            <a:avLst/>
          </a:prstGeom>
          <a:noFill/>
        </p:spPr>
        <p:txBody>
          <a:bodyPr wrap="none" rtlCol="0">
            <a:spAutoFit/>
          </a:bodyPr>
          <a:lstStyle/>
          <a:p>
            <a:pPr algn="ctr"/>
            <a:r>
              <a:rPr lang="fr-FR" dirty="0"/>
              <a:t>Suivez les instructions</a:t>
            </a:r>
          </a:p>
          <a:p>
            <a:pPr algn="ctr"/>
            <a:r>
              <a:rPr lang="fr-FR" dirty="0"/>
              <a:t>N’oubliez pas: répétez avec chaque couleur de papier 3x</a:t>
            </a:r>
          </a:p>
          <a:p>
            <a:pPr algn="ctr"/>
            <a:r>
              <a:rPr lang="fr-FR" dirty="0"/>
              <a:t>Notez vos observations sur votre feuille de travail</a:t>
            </a:r>
          </a:p>
        </p:txBody>
      </p:sp>
    </p:spTree>
    <p:extLst>
      <p:ext uri="{BB962C8B-B14F-4D97-AF65-F5344CB8AC3E}">
        <p14:creationId xmlns:p14="http://schemas.microsoft.com/office/powerpoint/2010/main" val="210117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402" y="293914"/>
            <a:ext cx="8159397" cy="3799115"/>
          </a:xfrm>
        </p:spPr>
        <p:txBody>
          <a:bodyPr/>
          <a:lstStyle/>
          <a:p>
            <a:pPr marL="0" indent="0" algn="ctr">
              <a:buNone/>
            </a:pPr>
            <a:r>
              <a:rPr lang="fr-FR" sz="2600" b="1" dirty="0"/>
              <a:t>Discussion</a:t>
            </a:r>
          </a:p>
          <a:p>
            <a:pPr marL="514350" indent="-514350">
              <a:buAutoNum type="arabicPeriod"/>
            </a:pPr>
            <a:r>
              <a:rPr lang="fr-FR" sz="2600" dirty="0"/>
              <a:t>Quels changements avez-vous observés dans la population de riz ou de papillons de nuit? Pourquoi cela s’est-il produit?</a:t>
            </a:r>
          </a:p>
          <a:p>
            <a:pPr marL="514350" indent="-514350">
              <a:buFont typeface="Arial" charset="0"/>
              <a:buAutoNum type="arabicPeriod"/>
            </a:pPr>
            <a:r>
              <a:rPr lang="fr-FR" sz="2600" dirty="0"/>
              <a:t>Que se </a:t>
            </a:r>
            <a:r>
              <a:rPr lang="fr-FR" sz="2600" dirty="0" err="1"/>
              <a:t>passerait-il</a:t>
            </a:r>
            <a:r>
              <a:rPr lang="fr-FR" sz="2600" dirty="0"/>
              <a:t> si nous colorions le riz ou les papillons de nuits pour être mieux camouflés? Dans la nature, la prochaine génération changera-t-elle aussi de couleur?</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4622" y="3558926"/>
            <a:ext cx="3275162" cy="3032791"/>
          </a:xfrm>
          <a:prstGeom prst="rect">
            <a:avLst/>
          </a:prstGeom>
        </p:spPr>
      </p:pic>
    </p:spTree>
    <p:extLst>
      <p:ext uri="{BB962C8B-B14F-4D97-AF65-F5344CB8AC3E}">
        <p14:creationId xmlns:p14="http://schemas.microsoft.com/office/powerpoint/2010/main" val="1960455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6349</TotalTime>
  <Words>3392</Words>
  <Application>Microsoft Macintosh PowerPoint</Application>
  <PresentationFormat>On-screen Show (4:3)</PresentationFormat>
  <Paragraphs>222</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Adaptation grâce à la sélection naturelle</vt:lpstr>
      <vt:lpstr>PowerPoint Presentation</vt:lpstr>
      <vt:lpstr>PowerPoint Presentation</vt:lpstr>
      <vt:lpstr>PowerPoint Presentation</vt:lpstr>
      <vt:lpstr>PowerPoint Presentation</vt:lpstr>
      <vt:lpstr>PowerPoint Presentation</vt:lpstr>
      <vt:lpstr>PowerPoint Presentation</vt:lpstr>
      <vt:lpstr>Explorer Activité de la Chasse au riz </vt:lpstr>
      <vt:lpstr>PowerPoint Presentation</vt:lpstr>
      <vt:lpstr>PowerPoint Presentation</vt:lpstr>
      <vt:lpstr>PowerPoint Presentation</vt:lpstr>
      <vt:lpstr>PowerPoint Presentation</vt:lpstr>
      <vt:lpstr>Écoutez et discutez</vt:lpstr>
      <vt:lpstr>Discutez et écoutez</vt:lpstr>
      <vt:lpstr>Dernière étape</vt:lpstr>
      <vt:lpstr>Références des images</vt:lpstr>
      <vt:lpstr>PowerPoint Presentation</vt:lpstr>
      <vt:lpstr>Idées erronées courantes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via Natural Selection Lesson Plan</dc:title>
  <dc:creator>Megan Rowton</dc:creator>
  <cp:lastModifiedBy>Claude Bachand</cp:lastModifiedBy>
  <cp:revision>190</cp:revision>
  <dcterms:created xsi:type="dcterms:W3CDTF">2012-10-28T20:53:48Z</dcterms:created>
  <dcterms:modified xsi:type="dcterms:W3CDTF">2020-08-15T13:58:57Z</dcterms:modified>
</cp:coreProperties>
</file>